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3.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comments/comment4.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6.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4"/>
    <p:sldMasterId id="2147483711" r:id="rId5"/>
    <p:sldMasterId id="2147483750" r:id="rId6"/>
    <p:sldMasterId id="2147483807" r:id="rId7"/>
    <p:sldMasterId id="2147483911" r:id="rId8"/>
  </p:sldMasterIdLst>
  <p:notesMasterIdLst>
    <p:notesMasterId r:id="rId48"/>
  </p:notesMasterIdLst>
  <p:sldIdLst>
    <p:sldId id="1808" r:id="rId9"/>
    <p:sldId id="290" r:id="rId10"/>
    <p:sldId id="338" r:id="rId11"/>
    <p:sldId id="4268" r:id="rId12"/>
    <p:sldId id="361" r:id="rId13"/>
    <p:sldId id="362" r:id="rId14"/>
    <p:sldId id="364" r:id="rId15"/>
    <p:sldId id="365" r:id="rId16"/>
    <p:sldId id="4269" r:id="rId17"/>
    <p:sldId id="321" r:id="rId18"/>
    <p:sldId id="369" r:id="rId19"/>
    <p:sldId id="322" r:id="rId20"/>
    <p:sldId id="1811" r:id="rId21"/>
    <p:sldId id="340" r:id="rId22"/>
    <p:sldId id="4270" r:id="rId23"/>
    <p:sldId id="4271" r:id="rId24"/>
    <p:sldId id="367" r:id="rId25"/>
    <p:sldId id="1812" r:id="rId26"/>
    <p:sldId id="4266" r:id="rId27"/>
    <p:sldId id="4265" r:id="rId28"/>
    <p:sldId id="372" r:id="rId29"/>
    <p:sldId id="373" r:id="rId30"/>
    <p:sldId id="1689" r:id="rId31"/>
    <p:sldId id="1694" r:id="rId32"/>
    <p:sldId id="371" r:id="rId33"/>
    <p:sldId id="379" r:id="rId34"/>
    <p:sldId id="356" r:id="rId35"/>
    <p:sldId id="329" r:id="rId36"/>
    <p:sldId id="331" r:id="rId37"/>
    <p:sldId id="341" r:id="rId38"/>
    <p:sldId id="342" r:id="rId39"/>
    <p:sldId id="343" r:id="rId40"/>
    <p:sldId id="357" r:id="rId41"/>
    <p:sldId id="345" r:id="rId42"/>
    <p:sldId id="333" r:id="rId43"/>
    <p:sldId id="4267" r:id="rId44"/>
    <p:sldId id="334" r:id="rId45"/>
    <p:sldId id="377" r:id="rId46"/>
    <p:sldId id="398" r:id="rId47"/>
  </p:sldIdLst>
  <p:sldSz cx="9144000" cy="5143500" type="screen16x9"/>
  <p:notesSz cx="6858000" cy="1171575"/>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Consolas" panose="020B0609020204030204" pitchFamily="49"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
      <p:font typeface="Segoe UI Light" panose="020B0502040204020203" pitchFamily="34" charset="0"/>
      <p:regular r:id="rId63"/>
      <p:italic r:id="rId64"/>
    </p:embeddedFont>
    <p:embeddedFont>
      <p:font typeface="Segoe UI Semibold" panose="020B0702040204020203" pitchFamily="34" charset="0"/>
      <p:regular r:id="rId65"/>
      <p:bold r:id="rId66"/>
      <p:italic r:id="rId67"/>
      <p:boldItalic r:id="rId68"/>
    </p:embeddedFont>
    <p:embeddedFont>
      <p:font typeface="Segoe UI Semilight" panose="020B0402040204020203" pitchFamily="34" charset="0"/>
      <p:regular r:id="rId69"/>
      <p:italic r:id="rId70"/>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Schlesinger" initials="AS" lastIdx="5" clrIdx="0">
    <p:extLst>
      <p:ext uri="{19B8F6BF-5375-455C-9EA6-DF929625EA0E}">
        <p15:presenceInfo xmlns:p15="http://schemas.microsoft.com/office/powerpoint/2012/main" userId="S::aaschles@microsoft.com::9b0d922b-55e2-4aa5-b99d-a6f4009c8238" providerId="AD"/>
      </p:ext>
    </p:extLst>
  </p:cmAuthor>
  <p:cmAuthor id="2" name="Aaron Wislang" initials="AW" lastIdx="3" clrIdx="1">
    <p:extLst>
      <p:ext uri="{19B8F6BF-5375-455C-9EA6-DF929625EA0E}">
        <p15:presenceInfo xmlns:p15="http://schemas.microsoft.com/office/powerpoint/2012/main" userId="S::aawislan@microsoft.com::db36354e-522f-4e50-98e7-4f600ede97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F4023C-1C63-43CD-8F9E-FECD2107FBAF}">
  <a:tblStyle styleId="{42F4023C-1C63-43CD-8F9E-FECD2107FBA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57618" autoAdjust="0"/>
  </p:normalViewPr>
  <p:slideViewPr>
    <p:cSldViewPr snapToGrid="0">
      <p:cViewPr>
        <p:scale>
          <a:sx n="99" d="100"/>
          <a:sy n="99" d="100"/>
        </p:scale>
        <p:origin x="41" y="7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13.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Master" Target="slideMasters/slideMaster5.xml"/><Relationship Id="rId51" Type="http://schemas.openxmlformats.org/officeDocument/2006/relationships/font" Target="fonts/font3.fntdata"/><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Master" Target="slideMasters/slideMaster4.xml"/><Relationship Id="rId7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26T14:43:51.221" idx="2">
    <p:pos x="10" y="10"/>
    <p:text>this is done now, deleting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26T14:43:51.221" idx="2">
    <p:pos x="10" y="10"/>
    <p:text>this is done now, deleting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11T16:16:36.583" idx="1">
    <p:pos x="10" y="10"/>
    <p:text>those two aren't OSS, maybe mention them in another bullet point? Also ACI would be a good one in that category b/c it's a good differentiator for Azure
</p:text>
    <p:extLst>
      <p:ext uri="{C676402C-5697-4E1C-873F-D02D1690AC5C}">
        <p15:threadingInfo xmlns:p15="http://schemas.microsoft.com/office/powerpoint/2012/main" timeZoneBias="480"/>
      </p:ext>
    </p:extLst>
  </p:cm>
  <p:cm authorId="1" dt="2018-11-26T15:00:14.288" idx="3">
    <p:pos x="10" y="106"/>
    <p:text>this is fixed now (I don't know how to "resolve" a comment)
</p:text>
    <p:extLst>
      <p:ext uri="{C676402C-5697-4E1C-873F-D02D1690AC5C}">
        <p15:threadingInfo xmlns:p15="http://schemas.microsoft.com/office/powerpoint/2012/main" timeZoneBias="480">
          <p15:parentCm authorId="1"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11-11T16:16:36.583" idx="1">
    <p:pos x="10" y="10"/>
    <p:text>those two aren't OSS, maybe mention them in another bullet point? Also ACI would be a good one in that category b/c it's a good differentiator for Azure
</p:text>
    <p:extLst>
      <p:ext uri="{C676402C-5697-4E1C-873F-D02D1690AC5C}">
        <p15:threadingInfo xmlns:p15="http://schemas.microsoft.com/office/powerpoint/2012/main" timeZoneBias="480"/>
      </p:ext>
    </p:extLst>
  </p:cm>
  <p:cm authorId="1" dt="2018-11-26T15:00:14.288" idx="3">
    <p:pos x="10" y="106"/>
    <p:text>this is fixed now (I don't know how to "resolve" a comment)
</p:text>
    <p:extLst>
      <p:ext uri="{C676402C-5697-4E1C-873F-D02D1690AC5C}">
        <p15:threadingInfo xmlns:p15="http://schemas.microsoft.com/office/powerpoint/2012/main" timeZoneBias="480">
          <p15:parentCm authorId="1" idx="1"/>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11-11T16:16:36.583" idx="1">
    <p:pos x="10" y="10"/>
    <p:text>those two aren't OSS, maybe mention them in another bullet point? Also ACI would be a good one in that category b/c it's a good differentiator for Azure
</p:text>
    <p:extLst>
      <p:ext uri="{C676402C-5697-4E1C-873F-D02D1690AC5C}">
        <p15:threadingInfo xmlns:p15="http://schemas.microsoft.com/office/powerpoint/2012/main" timeZoneBias="480"/>
      </p:ext>
    </p:extLst>
  </p:cm>
  <p:cm authorId="1" dt="2018-11-26T15:00:14.288" idx="3">
    <p:pos x="10" y="106"/>
    <p:text>this is fixed now (I don't know how to "resolve" a comment)
</p:text>
    <p:extLst>
      <p:ext uri="{C676402C-5697-4E1C-873F-D02D1690AC5C}">
        <p15:threadingInfo xmlns:p15="http://schemas.microsoft.com/office/powerpoint/2012/main" timeZoneBias="480">
          <p15:parentCm authorId="1" idx="1"/>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11-26T15:14:41.631" idx="5">
    <p:pos x="4707" y="1091"/>
    <p:text>I think we should clarify that this means that an admin can control and audit the data in their vault. 
Or do you mean that Azure controls and audits KeyVault security practices?
</p:text>
    <p:extLst>
      <p:ext uri="{C676402C-5697-4E1C-873F-D02D1690AC5C}">
        <p15:threadingInfo xmlns:p15="http://schemas.microsoft.com/office/powerpoint/2012/main" timeZoneBias="480"/>
      </p:ext>
    </p:extLst>
  </p:cm>
  <p:cm authorId="2" dt="2018-12-05T19:38:39.314" idx="3">
    <p:pos x="5476" y="676"/>
    <p:text>Changed to "Key Vault"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7421025" y="20638"/>
            <a:ext cx="179388" cy="1000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3499155" y="126758"/>
            <a:ext cx="187993241" cy="120086"/>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770437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dirty="0"/>
              <a:t>In the beginning when they came out people often say that it is like ‘a lightweight VM’, but this is inaccurate, containers are more like highly configured processes.</a:t>
            </a:r>
          </a:p>
          <a:p>
            <a:pPr marL="0" indent="0">
              <a:buFontTx/>
              <a:buNone/>
            </a:pPr>
            <a:r>
              <a:rPr lang="en-US" dirty="0"/>
              <a:t>But in case of Windows containers they are actually VMs, they are some kind of slim down Hyper-V, which provides kernel-level isolation</a:t>
            </a:r>
          </a:p>
          <a:p>
            <a:pPr marL="171450" indent="-171450">
              <a:buFontTx/>
              <a:buChar char="-"/>
            </a:pPr>
            <a:endParaRPr lang="en-US" dirty="0"/>
          </a:p>
          <a:p>
            <a:pPr marL="171450" indent="-171450">
              <a:buFontTx/>
              <a:buChar char="-"/>
            </a:pPr>
            <a:endParaRPr lang="en-US" dirty="0"/>
          </a:p>
          <a:p>
            <a:pPr marL="171450" indent="-171450">
              <a:buFontTx/>
              <a:buChar char="-"/>
            </a:pPr>
            <a:r>
              <a:rPr lang="en-US" dirty="0"/>
              <a:t>The container format is an open standard – called OCI – not constrained to a single vendor</a:t>
            </a:r>
          </a:p>
          <a:p>
            <a:pPr marL="171450" indent="-171450">
              <a:buFontTx/>
              <a:buChar char="-"/>
            </a:pPr>
            <a:r>
              <a:rPr lang="en-US" dirty="0"/>
              <a:t>Less overhead, higher performance, because they share many resources with the host rather than duplicate them like a VM</a:t>
            </a:r>
          </a:p>
          <a:p>
            <a:pPr marL="171450" indent="-171450">
              <a:buFontTx/>
              <a:buChar char="-"/>
            </a:pPr>
            <a:r>
              <a:rPr lang="en-US" dirty="0"/>
              <a:t>But fewer isolation guarantees</a:t>
            </a:r>
          </a:p>
          <a:p>
            <a:pPr marL="628650" lvl="1" indent="-171450">
              <a:buFontTx/>
              <a:buChar char="-"/>
            </a:pPr>
            <a:r>
              <a:rPr lang="en-US" dirty="0"/>
              <a:t>Containers use “namespaces” and “</a:t>
            </a:r>
            <a:r>
              <a:rPr lang="en-US" dirty="0" err="1"/>
              <a:t>cgroups</a:t>
            </a:r>
            <a:r>
              <a:rPr lang="en-US" dirty="0"/>
              <a:t>” to provide isolated resources to the contained application</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Shared OS kernel is the key differentiator</a:t>
            </a:r>
          </a:p>
          <a:p>
            <a:pPr marL="171450" indent="-171450">
              <a:buFontTx/>
              <a:buChar char="-"/>
            </a:pPr>
            <a:endParaRPr lang="en-US" dirty="0"/>
          </a:p>
        </p:txBody>
      </p:sp>
    </p:spTree>
    <p:extLst>
      <p:ext uri="{BB962C8B-B14F-4D97-AF65-F5344CB8AC3E}">
        <p14:creationId xmlns:p14="http://schemas.microsoft.com/office/powerpoint/2010/main" val="47496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FontTx/>
              <a:buNone/>
            </a:pPr>
            <a:r>
              <a:rPr lang="en-US" dirty="0"/>
              <a:t>but for </a:t>
            </a:r>
            <a:r>
              <a:rPr lang="en-US" dirty="0" err="1"/>
              <a:t>linux</a:t>
            </a:r>
            <a:r>
              <a:rPr lang="en-US" dirty="0"/>
              <a:t> containers is it basically what has been there in </a:t>
            </a:r>
            <a:r>
              <a:rPr lang="en-US" dirty="0" err="1"/>
              <a:t>linux</a:t>
            </a:r>
            <a:r>
              <a:rPr lang="en-US" dirty="0"/>
              <a:t> kernel for more than a decade. </a:t>
            </a:r>
          </a:p>
          <a:p>
            <a:pPr marL="0" indent="0">
              <a:buFontTx/>
              <a:buNone/>
            </a:pPr>
            <a:r>
              <a:rPr lang="en-US" dirty="0"/>
              <a:t>It is </a:t>
            </a:r>
            <a:r>
              <a:rPr lang="en-US" dirty="0" err="1"/>
              <a:t>baed</a:t>
            </a:r>
            <a:r>
              <a:rPr lang="en-US" dirty="0"/>
              <a:t> of two Kernel constructs, one is called </a:t>
            </a:r>
          </a:p>
          <a:p>
            <a:pPr marL="0" indent="0">
              <a:buFontTx/>
              <a:buNone/>
            </a:pPr>
            <a:r>
              <a:rPr lang="en-US" b="1" dirty="0" err="1"/>
              <a:t>cgroups</a:t>
            </a:r>
            <a:r>
              <a:rPr lang="en-US" b="1" dirty="0"/>
              <a:t> (controls which resources an application can consume – how much CPU, how much memory, network)</a:t>
            </a:r>
          </a:p>
          <a:p>
            <a:pPr marL="0" indent="0">
              <a:buFontTx/>
              <a:buNone/>
            </a:pPr>
            <a:r>
              <a:rPr lang="en-US" b="1" dirty="0"/>
              <a:t>Name spaces </a:t>
            </a:r>
            <a:r>
              <a:rPr lang="en-US" b="0" dirty="0"/>
              <a:t>are what application can see, not just directory structures and things like this, can it see other processes in the system? What network interfaces is it able to see?</a:t>
            </a:r>
          </a:p>
          <a:p>
            <a:pPr marL="0" indent="0">
              <a:buFontTx/>
              <a:buNone/>
            </a:pPr>
            <a:r>
              <a:rPr lang="en-US" b="0" dirty="0"/>
              <a:t>That is what always created an illusion that you are in a VM when you exec into a container is because your process gets put into the same namespaces as that application, and you see what is sees which is only itself.</a:t>
            </a:r>
          </a:p>
          <a:p>
            <a:pPr marL="0" indent="0">
              <a:buFontTx/>
              <a:buNone/>
            </a:pPr>
            <a:endParaRPr lang="en-US" b="0" dirty="0"/>
          </a:p>
          <a:p>
            <a:pPr marL="0" indent="0">
              <a:buFontTx/>
              <a:buNone/>
            </a:pPr>
            <a:r>
              <a:rPr lang="en-US" b="0" dirty="0"/>
              <a:t>So the container becomes container when orchestrator pulls image (we can think about is just basically a zipped file that bundles up all of the dependencies which is in your root directory and some metadata) </a:t>
            </a:r>
          </a:p>
          <a:p>
            <a:pPr marL="0" indent="0">
              <a:buFontTx/>
              <a:buNone/>
            </a:pPr>
            <a:r>
              <a:rPr lang="en-US" b="0" dirty="0"/>
              <a:t>it extracts it into a directory, it executes the application, and then walls it off, meaning</a:t>
            </a:r>
            <a:r>
              <a:rPr kumimoji="0" lang="da-DK" sz="2700" b="0" i="0" u="none" strike="noStrike" kern="1200" cap="none" spc="-38"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makes it so that it can only see what’s i that directory., makes it so that it can see only it’s own process, network interface and so on.</a:t>
            </a:r>
          </a:p>
          <a:p>
            <a:pPr marL="0" indent="0">
              <a:buFontTx/>
              <a:buNone/>
            </a:pPr>
            <a:endParaRPr kumimoji="0" lang="da-DK" sz="2700" b="0" i="0" u="none" strike="noStrike" kern="1200" cap="none" spc="-38"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a:p>
            <a:pPr marL="0" indent="0">
              <a:buFontTx/>
              <a:buNone/>
            </a:pPr>
            <a:endParaRPr lang="en-US" b="0" dirty="0"/>
          </a:p>
          <a:p>
            <a:pPr marL="0" indent="0">
              <a:buFontTx/>
              <a:buNone/>
            </a:pPr>
            <a:endParaRPr lang="en-US" b="0" dirty="0"/>
          </a:p>
          <a:p>
            <a:pPr marL="0" indent="0">
              <a:buFontTx/>
              <a:buNone/>
            </a:pPr>
            <a:endParaRPr lang="en-US" b="1" dirty="0"/>
          </a:p>
        </p:txBody>
      </p:sp>
    </p:spTree>
    <p:extLst>
      <p:ext uri="{BB962C8B-B14F-4D97-AF65-F5344CB8AC3E}">
        <p14:creationId xmlns:p14="http://schemas.microsoft.com/office/powerpoint/2010/main" val="2766125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FontTx/>
              <a:buNone/>
            </a:pPr>
            <a:r>
              <a:rPr lang="en-US" dirty="0"/>
              <a:t>So containers do not virtualize the underlaying  hardware except for Windows, they do offer degree of isolation but they are not a hard security boundary.</a:t>
            </a:r>
          </a:p>
          <a:p>
            <a:pPr marL="0" indent="0">
              <a:buFontTx/>
              <a:buNone/>
            </a:pPr>
            <a:endParaRPr lang="en-US" dirty="0"/>
          </a:p>
          <a:p>
            <a:pPr marL="0" indent="0">
              <a:buFontTx/>
              <a:buNone/>
            </a:pPr>
            <a:r>
              <a:rPr lang="en-US" dirty="0"/>
              <a:t>On </a:t>
            </a:r>
            <a:r>
              <a:rPr lang="en-US" dirty="0" err="1"/>
              <a:t>linux</a:t>
            </a:r>
            <a:r>
              <a:rPr lang="en-US" dirty="0"/>
              <a:t> if I am running a container and I find a kernel vulnerability, I can use that to escape the container. So it is important to follow security procedures for container configuration </a:t>
            </a:r>
          </a:p>
          <a:p>
            <a:pPr marL="0" indent="0">
              <a:buFontTx/>
              <a:buNone/>
            </a:pPr>
            <a:r>
              <a:rPr lang="en-US" dirty="0"/>
              <a:t>as well as use operating-system controls like </a:t>
            </a:r>
            <a:r>
              <a:rPr lang="en-US" dirty="0" err="1"/>
              <a:t>AppArmor</a:t>
            </a:r>
            <a:r>
              <a:rPr lang="en-US" dirty="0"/>
              <a:t>, </a:t>
            </a:r>
            <a:r>
              <a:rPr lang="en-US" dirty="0" err="1"/>
              <a:t>Seccomp</a:t>
            </a:r>
            <a:r>
              <a:rPr lang="en-US" dirty="0"/>
              <a:t> and </a:t>
            </a:r>
            <a:r>
              <a:rPr lang="en-US" dirty="0" err="1"/>
              <a:t>SELinux</a:t>
            </a:r>
            <a:r>
              <a:rPr lang="en-US" dirty="0"/>
              <a:t>, obviously not running containers as root, there is a lot of things to make it nearly impossible to escape the container.</a:t>
            </a:r>
          </a:p>
          <a:p>
            <a:pPr marL="0" indent="0">
              <a:buFontTx/>
              <a:buNone/>
            </a:pPr>
            <a:r>
              <a:rPr lang="en-US" dirty="0"/>
              <a:t>But it takes understanding of those security controls and putting them together in place to do that.</a:t>
            </a:r>
          </a:p>
          <a:p>
            <a:pPr marL="0" indent="0">
              <a:buFontTx/>
              <a:buNone/>
            </a:pPr>
            <a:endParaRPr lang="en-US" dirty="0"/>
          </a:p>
          <a:p>
            <a:pPr marL="0" indent="0">
              <a:buFontTx/>
              <a:buNone/>
            </a:pPr>
            <a:r>
              <a:rPr lang="en-US" dirty="0"/>
              <a:t>On the </a:t>
            </a:r>
            <a:r>
              <a:rPr lang="en-US" dirty="0" err="1"/>
              <a:t>linux</a:t>
            </a:r>
            <a:r>
              <a:rPr lang="en-US" dirty="0"/>
              <a:t> side there are options for doing virtualized containers, things like Kata containers, which uses KVM to run your application inside of a container. Azure offering are virtualized containers, </a:t>
            </a:r>
          </a:p>
          <a:p>
            <a:pPr marL="0" indent="0">
              <a:buFontTx/>
              <a:buNone/>
            </a:pPr>
            <a:r>
              <a:rPr lang="en-US" dirty="0"/>
              <a:t>So even if you are running a </a:t>
            </a:r>
            <a:r>
              <a:rPr lang="en-US" dirty="0" err="1"/>
              <a:t>linux</a:t>
            </a:r>
            <a:r>
              <a:rPr lang="en-US" dirty="0"/>
              <a:t> container , it is running in its own virtual machine, so you do have that hard virtualization security boundary.</a:t>
            </a:r>
          </a:p>
          <a:p>
            <a:pPr marL="0" indent="0">
              <a:buFontTx/>
              <a:buNone/>
            </a:pPr>
            <a:endParaRPr lang="en-US" dirty="0"/>
          </a:p>
          <a:p>
            <a:pPr marL="0" indent="0">
              <a:buFontTx/>
              <a:buNone/>
            </a:pPr>
            <a:endParaRPr lang="en-US" dirty="0"/>
          </a:p>
          <a:p>
            <a:pPr marL="0" indent="0">
              <a:buFontTx/>
              <a:buNone/>
            </a:pPr>
            <a:endParaRPr lang="en-US" dirty="0"/>
          </a:p>
          <a:p>
            <a:pPr marL="171450" indent="-171450">
              <a:buFontTx/>
              <a:buChar char="-"/>
            </a:pPr>
            <a:endParaRPr lang="en-US" dirty="0"/>
          </a:p>
        </p:txBody>
      </p:sp>
    </p:spTree>
    <p:extLst>
      <p:ext uri="{BB962C8B-B14F-4D97-AF65-F5344CB8AC3E}">
        <p14:creationId xmlns:p14="http://schemas.microsoft.com/office/powerpoint/2010/main" val="556419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kernel isolation, so can be good for certain scenarios which require that</a:t>
            </a:r>
          </a:p>
          <a:p>
            <a:r>
              <a:rPr lang="en-US" dirty="0"/>
              <a:t>Good for .NET legacy applications</a:t>
            </a:r>
            <a:endParaRPr lang="da-DK" dirty="0"/>
          </a:p>
        </p:txBody>
      </p:sp>
    </p:spTree>
    <p:extLst>
      <p:ext uri="{BB962C8B-B14F-4D97-AF65-F5344CB8AC3E}">
        <p14:creationId xmlns:p14="http://schemas.microsoft.com/office/powerpoint/2010/main" val="115189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If you peel away all the hype behind containers all that’s left is the simple truth:</a:t>
            </a:r>
          </a:p>
          <a:p>
            <a:pPr>
              <a:buNone/>
            </a:pPr>
            <a:endParaRPr lang="en-US" dirty="0"/>
          </a:p>
          <a:p>
            <a:pPr>
              <a:buNone/>
            </a:pPr>
            <a:r>
              <a:rPr lang="en-US" dirty="0"/>
              <a:t>-So they create clear boundaries for your applications, so we know which dependencies belong to which applications, </a:t>
            </a:r>
          </a:p>
          <a:p>
            <a:pPr>
              <a:buNone/>
            </a:pPr>
            <a:r>
              <a:rPr lang="en-US" dirty="0"/>
              <a:t>-we remove cruft from our virtual machines which builds up over time, </a:t>
            </a:r>
          </a:p>
          <a:p>
            <a:pPr>
              <a:buNone/>
            </a:pPr>
            <a:r>
              <a:rPr lang="en-US" dirty="0"/>
              <a:t>-we get better resource isolation without the overhead of having virtual machines </a:t>
            </a:r>
          </a:p>
          <a:p>
            <a:pPr>
              <a:buNone/>
            </a:pPr>
            <a:r>
              <a:rPr lang="en-US" dirty="0"/>
              <a:t>-we also get better resource utilization (30% is the typical CPU usage of the VM , and we can get up closer to 70-80% using things like orchestrators. ),</a:t>
            </a:r>
          </a:p>
          <a:p>
            <a:pPr>
              <a:buNone/>
            </a:pPr>
            <a:r>
              <a:rPr lang="en-US" dirty="0"/>
              <a:t>and we can pack our applications much more densely.</a:t>
            </a:r>
          </a:p>
          <a:p>
            <a:pPr>
              <a:buNone/>
            </a:pPr>
            <a:r>
              <a:rPr lang="en-US" dirty="0"/>
              <a:t>-Containers allow for repeatable deployments, regardless of the host environment.</a:t>
            </a:r>
          </a:p>
        </p:txBody>
      </p:sp>
    </p:spTree>
    <p:extLst>
      <p:ext uri="{BB962C8B-B14F-4D97-AF65-F5344CB8AC3E}">
        <p14:creationId xmlns:p14="http://schemas.microsoft.com/office/powerpoint/2010/main" val="593953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Ok, let’s take a look at docker file and see how to build a docker image.</a:t>
            </a:r>
          </a:p>
          <a:p>
            <a:pPr marL="0" indent="0">
              <a:buFontTx/>
              <a:buNone/>
            </a:pPr>
            <a:endParaRPr lang="en-US" dirty="0"/>
          </a:p>
          <a:p>
            <a:pPr marL="0" indent="0">
              <a:buFontTx/>
              <a:buNone/>
            </a:pPr>
            <a:r>
              <a:rPr lang="en-US" dirty="0"/>
              <a:t>I will be using a simple example for ACI , it is a node.js application</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dirty="0"/>
              <a:t>The from is the base image, it is zip file which exist already on docker hub, official empty image based on alpine </a:t>
            </a:r>
            <a:r>
              <a:rPr lang="en-US" dirty="0" err="1"/>
              <a:t>linux</a:t>
            </a:r>
            <a:r>
              <a:rPr lang="en-US" dirty="0"/>
              <a:t> with node </a:t>
            </a:r>
            <a:r>
              <a:rPr lang="en-US" dirty="0" err="1"/>
              <a:t>js</a:t>
            </a:r>
            <a:r>
              <a:rPr lang="en-US" dirty="0"/>
              <a:t> inside, </a:t>
            </a:r>
          </a:p>
          <a:p>
            <a:pPr marL="0" indent="0">
              <a:buFontTx/>
              <a:buNone/>
            </a:pPr>
            <a:endParaRPr lang="en-US" dirty="0"/>
          </a:p>
          <a:p>
            <a:pPr marL="0" indent="0">
              <a:buFontTx/>
              <a:buNone/>
            </a:pPr>
            <a:r>
              <a:rPr lang="en-US" dirty="0"/>
              <a:t>I’ve put here disabled commands for port to show how it can be done, in case you want to expose the port in container.</a:t>
            </a:r>
          </a:p>
          <a:p>
            <a:pPr marL="0" indent="0">
              <a:buFontTx/>
              <a:buNone/>
            </a:pPr>
            <a:r>
              <a:rPr lang="en-US" dirty="0"/>
              <a:t>ENV is setting up environment variable, it can be very helpful to pass configuration into container.</a:t>
            </a:r>
          </a:p>
          <a:p>
            <a:pPr marL="0" indent="0">
              <a:buFontTx/>
              <a:buNone/>
            </a:pPr>
            <a:endParaRPr lang="en-US" dirty="0"/>
          </a:p>
          <a:p>
            <a:pPr marL="0" indent="0">
              <a:buFontTx/>
              <a:buNone/>
            </a:pPr>
            <a:r>
              <a:rPr lang="en-US" dirty="0"/>
              <a:t>Then we execute these things inside the container like making directory, copying files from our local environment into the app (working directory) and installing node.</a:t>
            </a:r>
          </a:p>
          <a:p>
            <a:pPr marL="0" indent="0">
              <a:buFontTx/>
              <a:buNone/>
            </a:pPr>
            <a:endParaRPr lang="en-US" dirty="0"/>
          </a:p>
          <a:p>
            <a:pPr marL="0" indent="0">
              <a:buFontTx/>
              <a:buNone/>
            </a:pPr>
            <a:r>
              <a:rPr lang="en-US" dirty="0"/>
              <a:t>And then CMD is basically what container runtime has to execute, in this case node.js running index file.</a:t>
            </a:r>
          </a:p>
          <a:p>
            <a:pPr marL="0" indent="0">
              <a:buFontTx/>
              <a:buNone/>
            </a:pPr>
            <a:endParaRPr lang="en-US" dirty="0"/>
          </a:p>
          <a:p>
            <a:pPr marL="0" indent="0">
              <a:buFontTx/>
              <a:buNone/>
            </a:pPr>
            <a:r>
              <a:rPr lang="en-US" dirty="0"/>
              <a:t>Another interesting thing is that each of these lines produced the layer and a copy on write file system. So we are able to cache all of these things. </a:t>
            </a:r>
          </a:p>
          <a:p>
            <a:pPr marL="0" indent="0">
              <a:buFontTx/>
              <a:buNone/>
            </a:pPr>
            <a:r>
              <a:rPr lang="en-US" dirty="0"/>
              <a:t>If I add one more operation let’s say here, none of the previous steps have to be ran again, when I do a docker build. And also only the changes are being pushed and pulled to the docker registry. </a:t>
            </a:r>
          </a:p>
          <a:p>
            <a:pPr marL="0" indent="0">
              <a:buFontTx/>
              <a:buNone/>
            </a:pPr>
            <a:endParaRPr lang="en-US" dirty="0"/>
          </a:p>
          <a:p>
            <a:pPr marL="0" indent="0">
              <a:buFontTx/>
              <a:buNone/>
            </a:pPr>
            <a:r>
              <a:rPr lang="en-US" dirty="0"/>
              <a:t>It is important to think about this for two reasons:</a:t>
            </a:r>
          </a:p>
          <a:p>
            <a:pPr marL="228600" indent="-228600">
              <a:buFontTx/>
              <a:buAutoNum type="arabicPeriod"/>
            </a:pPr>
            <a:r>
              <a:rPr lang="en-US" dirty="0"/>
              <a:t>If some part of your docker files is going to change regularly, you should put it further down in the docker file so that less work that has to be done with regards pushing to registry and rebuilding. </a:t>
            </a:r>
          </a:p>
          <a:p>
            <a:pPr marL="228600" indent="-228600">
              <a:buFontTx/>
              <a:buAutoNum type="arabicPeriod"/>
            </a:pPr>
            <a:r>
              <a:rPr lang="en-US" dirty="0"/>
              <a:t>When I say that it creates a layer in image is that if you are creating artifacts that are going to be removed, say their build time dependencies, so you install a bunch of staff to do the build of your application, and then you delete in using another line in the docker file, That it NOT going to produce a smaller image size. And that is because that layer is saved, and those layers are getting transferred to and from the registry. If you add all that to one line, the result is what get commits as a layer. </a:t>
            </a:r>
          </a:p>
          <a:p>
            <a:pPr marL="228600" indent="-228600">
              <a:buFontTx/>
              <a:buAutoNum type="arabicPeriod"/>
            </a:pPr>
            <a:endParaRPr lang="en-US" dirty="0"/>
          </a:p>
          <a:p>
            <a:pPr marL="0" indent="0">
              <a:buFontTx/>
              <a:buNone/>
            </a:pPr>
            <a:r>
              <a:rPr lang="en-US" dirty="0"/>
              <a:t>I hope it makes sense. </a:t>
            </a:r>
          </a:p>
          <a:p>
            <a:pPr marL="0" indent="0">
              <a:buFontTx/>
              <a:buNone/>
            </a:pPr>
            <a:endParaRPr lang="en-US" dirty="0"/>
          </a:p>
          <a:p>
            <a:pPr marL="0" indent="0">
              <a:buFontTx/>
              <a:buNone/>
            </a:pPr>
            <a:r>
              <a:rPr lang="en-US" dirty="0"/>
              <a:t>Anyway so here we have a docker file, now we just need to build an image out of this and run it. </a:t>
            </a:r>
          </a:p>
          <a:p>
            <a:pPr marL="0" indent="0">
              <a:buFontTx/>
              <a:buNone/>
            </a:pPr>
            <a:endParaRPr lang="en-US" dirty="0"/>
          </a:p>
          <a:p>
            <a:pPr marL="0" indent="0">
              <a:buFontTx/>
              <a:buNone/>
            </a:pPr>
            <a:endParaRPr lang="en-US" dirty="0"/>
          </a:p>
          <a:p>
            <a:pPr marL="0" indent="0">
              <a:buFontTx/>
              <a:buNone/>
            </a:pPr>
            <a:endParaRPr lang="en-US" dirty="0"/>
          </a:p>
          <a:p>
            <a:pPr marL="0" indent="0">
              <a:buFontTx/>
              <a:buNone/>
            </a:pPr>
            <a:endParaRPr lang="en-US" dirty="0"/>
          </a:p>
          <a:p>
            <a:endParaRPr lang="da-DK" dirty="0"/>
          </a:p>
        </p:txBody>
      </p:sp>
    </p:spTree>
    <p:extLst>
      <p:ext uri="{BB962C8B-B14F-4D97-AF65-F5344CB8AC3E}">
        <p14:creationId xmlns:p14="http://schemas.microsoft.com/office/powerpoint/2010/main" val="790960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3393791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dirty="0"/>
              <a:t>We can also do these multi stage builds.</a:t>
            </a:r>
          </a:p>
          <a:p>
            <a:pPr>
              <a:buNone/>
            </a:pPr>
            <a:endParaRPr lang="en-US" dirty="0"/>
          </a:p>
          <a:p>
            <a:pPr>
              <a:buNone/>
            </a:pPr>
            <a:r>
              <a:rPr lang="en-US" dirty="0"/>
              <a:t>Again we are using the alpine </a:t>
            </a:r>
            <a:r>
              <a:rPr lang="en-US" dirty="0" err="1"/>
              <a:t>linux</a:t>
            </a:r>
            <a:r>
              <a:rPr lang="en-US" dirty="0"/>
              <a:t> image as the builder, and then we are running a couple of commands including the go build. I hope there is no go-programmers here, otherwise I am in trouble.</a:t>
            </a:r>
          </a:p>
          <a:p>
            <a:pPr>
              <a:buNone/>
            </a:pPr>
            <a:r>
              <a:rPr lang="en-US" dirty="0"/>
              <a:t>So we build our go application and it is in one image.</a:t>
            </a:r>
          </a:p>
          <a:p>
            <a:pPr>
              <a:buNone/>
            </a:pPr>
            <a:endParaRPr lang="en-US" dirty="0"/>
          </a:p>
          <a:p>
            <a:pPr>
              <a:buNone/>
            </a:pPr>
            <a:r>
              <a:rPr lang="en-US" dirty="0"/>
              <a:t>But down here we have a start of the second image, so scratch is a </a:t>
            </a:r>
            <a:r>
              <a:rPr lang="en-US" dirty="0" err="1"/>
              <a:t>linux</a:t>
            </a:r>
            <a:r>
              <a:rPr lang="en-US" dirty="0"/>
              <a:t> container which basically has nothing in it. It is not a </a:t>
            </a:r>
            <a:r>
              <a:rPr lang="en-US" dirty="0" err="1"/>
              <a:t>linux</a:t>
            </a:r>
            <a:r>
              <a:rPr lang="en-US" dirty="0"/>
              <a:t> distro, and we use this if we only have our self-contained binary that has no dependencies.</a:t>
            </a:r>
          </a:p>
          <a:p>
            <a:pPr>
              <a:buNone/>
            </a:pPr>
            <a:r>
              <a:rPr lang="en-US" dirty="0"/>
              <a:t>So we are creating a second image and we are copying over the artifacts which were produced in the first image.</a:t>
            </a:r>
          </a:p>
          <a:p>
            <a:pPr>
              <a:buNone/>
            </a:pPr>
            <a:endParaRPr lang="en-US" dirty="0"/>
          </a:p>
          <a:p>
            <a:pPr>
              <a:buNone/>
            </a:pPr>
            <a:r>
              <a:rPr lang="en-US" dirty="0"/>
              <a:t>Multi stage builds let you set up – or stage – some resources, and then build a "final" image that has resources from the staged container</a:t>
            </a:r>
          </a:p>
          <a:p>
            <a:pPr>
              <a:buNone/>
            </a:pPr>
            <a:r>
              <a:rPr lang="en-US" dirty="0"/>
              <a:t>The final image only has what you decided to copy from previous stages</a:t>
            </a:r>
          </a:p>
          <a:p>
            <a:pPr>
              <a:buNone/>
            </a:pPr>
            <a:endParaRPr lang="en-US" dirty="0"/>
          </a:p>
          <a:p>
            <a:pPr>
              <a:buNone/>
            </a:pPr>
            <a:r>
              <a:rPr lang="en-US" dirty="0"/>
              <a:t>It is able to produce the artifacts and we don’t have to worry about all the build time dependencies being inside our runtime container.</a:t>
            </a:r>
          </a:p>
          <a:p>
            <a:pPr>
              <a:buNone/>
            </a:pPr>
            <a:r>
              <a:rPr lang="en-US" dirty="0"/>
              <a:t>So this makes </a:t>
            </a:r>
          </a:p>
          <a:p>
            <a:pPr>
              <a:buNone/>
            </a:pPr>
            <a:r>
              <a:rPr lang="en-US" dirty="0"/>
              <a:t>-smaller images</a:t>
            </a:r>
          </a:p>
          <a:p>
            <a:pPr>
              <a:buNone/>
            </a:pPr>
            <a:r>
              <a:rPr lang="en-US" dirty="0"/>
              <a:t>-makes things more secure because there is less attack surface in the run-time container.</a:t>
            </a:r>
          </a:p>
          <a:p>
            <a:pPr>
              <a:buNone/>
            </a:pPr>
            <a:endParaRPr lang="en-US" dirty="0"/>
          </a:p>
        </p:txBody>
      </p:sp>
    </p:spTree>
    <p:extLst>
      <p:ext uri="{BB962C8B-B14F-4D97-AF65-F5344CB8AC3E}">
        <p14:creationId xmlns:p14="http://schemas.microsoft.com/office/powerpoint/2010/main" val="3579371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Alright, so we have our container, how do we get it into the cloud?</a:t>
            </a:r>
          </a:p>
          <a:p>
            <a:pPr marL="139700" indent="0">
              <a:buNone/>
            </a:pPr>
            <a:r>
              <a:rPr lang="en-US" dirty="0"/>
              <a:t>Azure has multiple options for this, </a:t>
            </a:r>
          </a:p>
        </p:txBody>
      </p:sp>
    </p:spTree>
    <p:extLst>
      <p:ext uri="{BB962C8B-B14F-4D97-AF65-F5344CB8AC3E}">
        <p14:creationId xmlns:p14="http://schemas.microsoft.com/office/powerpoint/2010/main" val="758323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thing is , I got a container, so what do I do next?</a:t>
            </a:r>
          </a:p>
          <a:p>
            <a:endParaRPr lang="en-US" dirty="0"/>
          </a:p>
          <a:p>
            <a:r>
              <a:rPr lang="en-US" dirty="0"/>
              <a:t>There are 3 things you have do:</a:t>
            </a:r>
          </a:p>
          <a:p>
            <a:endParaRPr lang="en-US" dirty="0"/>
          </a:p>
          <a:p>
            <a:r>
              <a:rPr lang="en-US" dirty="0"/>
              <a:t>You need to build a container image, take care of the OS patching and dependencies </a:t>
            </a:r>
          </a:p>
          <a:p>
            <a:r>
              <a:rPr lang="en-US" dirty="0"/>
              <a:t>Then you need to deploy, where you come across questions like </a:t>
            </a:r>
          </a:p>
          <a:p>
            <a:r>
              <a:rPr lang="en-US" b="1" dirty="0"/>
              <a:t>handling environments </a:t>
            </a:r>
            <a:r>
              <a:rPr lang="en-US" dirty="0"/>
              <a:t>– how do I configure my dev / prod </a:t>
            </a:r>
            <a:r>
              <a:rPr lang="en-US" dirty="0" err="1"/>
              <a:t>envs</a:t>
            </a:r>
            <a:r>
              <a:rPr lang="en-US" dirty="0"/>
              <a:t> ?</a:t>
            </a:r>
          </a:p>
          <a:p>
            <a:r>
              <a:rPr lang="da-DK" dirty="0"/>
              <a:t>Then you need to Operate:</a:t>
            </a:r>
          </a:p>
          <a:p>
            <a:r>
              <a:rPr lang="da-DK" dirty="0"/>
              <a:t>You need to make sure that you have monitoring for your containers to understand if you need more capacity. </a:t>
            </a:r>
          </a:p>
          <a:p>
            <a:r>
              <a:rPr lang="da-DK" dirty="0"/>
              <a:t>In case if something goes wrong then you need to make sure that you have setup diagnostic logs.</a:t>
            </a:r>
          </a:p>
          <a:p>
            <a:r>
              <a:rPr lang="da-DK" dirty="0"/>
              <a:t>And of course you need to make sure that you scale on demand.</a:t>
            </a:r>
          </a:p>
          <a:p>
            <a:r>
              <a:rPr lang="da-DK" dirty="0"/>
              <a:t>All of these and more is called container orchestration.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12/3/2019 11:49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4164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dirty="0"/>
              <a:t>Today we will talk about container offerings that we have on Azure and why you might want to use one over other.</a:t>
            </a:r>
          </a:p>
          <a:p>
            <a:pPr marL="0" indent="0">
              <a:buNone/>
            </a:pPr>
            <a:r>
              <a:rPr lang="en-US" dirty="0"/>
              <a:t>I will also be showing small demos here and there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44292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with variety of options</a:t>
            </a:r>
          </a:p>
          <a:p>
            <a:endParaRPr lang="en-US" dirty="0"/>
          </a:p>
          <a:p>
            <a:r>
              <a:rPr lang="en-US" dirty="0"/>
              <a:t>Depending on what your scenario is.</a:t>
            </a:r>
          </a:p>
          <a:p>
            <a:r>
              <a:rPr lang="en-US" dirty="0"/>
              <a:t>You can host a container on AppService (which was called Azure websites back in days).</a:t>
            </a:r>
          </a:p>
          <a:p>
            <a:r>
              <a:rPr lang="en-US" sz="1200" b="0" i="0" u="none" strike="noStrike" kern="1200" dirty="0">
                <a:solidFill>
                  <a:schemeClr val="tx1"/>
                </a:solidFill>
                <a:effectLst/>
                <a:latin typeface="+mn-lt"/>
                <a:ea typeface="+mn-ea"/>
                <a:cs typeface="+mn-cs"/>
              </a:rPr>
              <a:t>Just pull container images from Docker Hub or a private Azure Container Registry, and Web App for Containers will deploy the containerized app with your preferred dependencies. The platform automatically takes care of OS patching, capacity provisioning, and load balancing.</a:t>
            </a:r>
          </a:p>
          <a:p>
            <a:endParaRPr lang="en-US" dirty="0"/>
          </a:p>
          <a:p>
            <a:r>
              <a:rPr lang="en-US" dirty="0"/>
              <a:t>Service Fabric is an underlying technology for many Microsoft services, for example media services or </a:t>
            </a:r>
            <a:r>
              <a:rPr lang="en-US" dirty="0" err="1"/>
              <a:t>cortana</a:t>
            </a:r>
            <a:r>
              <a:rPr lang="en-US" dirty="0"/>
              <a:t> is running on SF. It is basically an orchestrator but it makes sense to use it when you have a native .NET application or a need for windows server containers </a:t>
            </a:r>
          </a:p>
          <a:p>
            <a:endParaRPr lang="en-US" dirty="0"/>
          </a:p>
          <a:p>
            <a:r>
              <a:rPr lang="en-US" dirty="0"/>
              <a:t>CI is similar to App service – allows you to run single container, but in a different manner.</a:t>
            </a:r>
          </a:p>
          <a:p>
            <a:endParaRPr lang="en-US" dirty="0"/>
          </a:p>
          <a:p>
            <a:r>
              <a:rPr lang="en-US" dirty="0"/>
              <a:t> </a:t>
            </a:r>
          </a:p>
          <a:p>
            <a:r>
              <a:rPr lang="en-US" dirty="0"/>
              <a:t>Advantages:</a:t>
            </a:r>
          </a:p>
          <a:p>
            <a:r>
              <a:rPr lang="en-US" dirty="0"/>
              <a:t>-More density</a:t>
            </a:r>
            <a:endParaRPr lang="da-DK"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12/3/2019 11:04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20</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36433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endParaRPr lang="en-US" dirty="0"/>
          </a:p>
        </p:txBody>
      </p:sp>
    </p:spTree>
    <p:extLst>
      <p:ext uri="{BB962C8B-B14F-4D97-AF65-F5344CB8AC3E}">
        <p14:creationId xmlns:p14="http://schemas.microsoft.com/office/powerpoint/2010/main" val="1712707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sz="1200" b="0" i="0" u="none" strike="noStrike" kern="1200" dirty="0">
                <a:solidFill>
                  <a:schemeClr val="tx1"/>
                </a:solidFill>
                <a:effectLst/>
                <a:latin typeface="+mn-lt"/>
                <a:ea typeface="+mn-ea"/>
                <a:cs typeface="+mn-cs"/>
              </a:rPr>
              <a:t>So ACI is container on demand , in fact is it container group, so you can execute more than one container, side by side.</a:t>
            </a:r>
          </a:p>
          <a:p>
            <a:pPr marL="139700" indent="0">
              <a:buNone/>
            </a:pPr>
            <a:r>
              <a:rPr lang="en-US" sz="1200" b="0" i="0" u="none" strike="noStrike" kern="1200" dirty="0">
                <a:solidFill>
                  <a:schemeClr val="tx1"/>
                </a:solidFill>
                <a:effectLst/>
                <a:latin typeface="+mn-lt"/>
                <a:ea typeface="+mn-ea"/>
                <a:cs typeface="+mn-cs"/>
              </a:rPr>
              <a:t>You are billed per second, there is a lot of azure services integrations and you don’t need complex infrastructure and any Kubernetes cluster or virtual machines.</a:t>
            </a:r>
          </a:p>
          <a:p>
            <a:pPr marL="139700" indent="0">
              <a:buNone/>
            </a:pPr>
            <a:r>
              <a:rPr lang="en-US" sz="1200" b="0" i="0" u="none" strike="noStrike" kern="1200" dirty="0">
                <a:solidFill>
                  <a:schemeClr val="tx1"/>
                </a:solidFill>
                <a:effectLst/>
                <a:latin typeface="+mn-lt"/>
                <a:ea typeface="+mn-ea"/>
                <a:cs typeface="+mn-cs"/>
              </a:rPr>
              <a:t>You can have it running in private network or expose it to public. .</a:t>
            </a:r>
          </a:p>
          <a:p>
            <a:pPr marL="139700" indent="0">
              <a:buNone/>
            </a:pPr>
            <a:r>
              <a:rPr lang="en-US" sz="1200" b="0" i="0" u="none" strike="noStrike" kern="1200" dirty="0">
                <a:solidFill>
                  <a:schemeClr val="tx1"/>
                </a:solidFill>
                <a:effectLst/>
                <a:latin typeface="+mn-lt"/>
                <a:ea typeface="+mn-ea"/>
                <a:cs typeface="+mn-cs"/>
              </a:rPr>
              <a:t>You can mount persistent storage and we get support for both </a:t>
            </a:r>
            <a:r>
              <a:rPr lang="en-US" sz="1200" b="0" i="0" u="none" strike="noStrike" kern="1200" dirty="0" err="1">
                <a:solidFill>
                  <a:schemeClr val="tx1"/>
                </a:solidFill>
                <a:effectLst/>
                <a:latin typeface="+mn-lt"/>
                <a:ea typeface="+mn-ea"/>
                <a:cs typeface="+mn-cs"/>
              </a:rPr>
              <a:t>linux</a:t>
            </a:r>
            <a:r>
              <a:rPr lang="en-US" sz="1200" b="0" i="0" u="none" strike="noStrike" kern="1200" dirty="0">
                <a:solidFill>
                  <a:schemeClr val="tx1"/>
                </a:solidFill>
                <a:effectLst/>
                <a:latin typeface="+mn-lt"/>
                <a:ea typeface="+mn-ea"/>
                <a:cs typeface="+mn-cs"/>
              </a:rPr>
              <a:t> and windows containers.</a:t>
            </a:r>
          </a:p>
          <a:p>
            <a:endParaRPr lang="en-US" sz="1200" b="0" i="0" u="none" strike="noStrike" kern="1200" dirty="0">
              <a:solidFill>
                <a:schemeClr val="tx1"/>
              </a:solidFill>
              <a:effectLst/>
              <a:latin typeface="+mn-lt"/>
              <a:ea typeface="+mn-ea"/>
              <a:cs typeface="+mn-cs"/>
            </a:endParaRPr>
          </a:p>
          <a:p>
            <a:pPr marL="139700" indent="0">
              <a:buNone/>
            </a:pPr>
            <a:r>
              <a:rPr lang="en-US" sz="1200" b="0" i="0" u="none" strike="noStrike" kern="1200" dirty="0">
                <a:solidFill>
                  <a:schemeClr val="tx1"/>
                </a:solidFill>
                <a:effectLst/>
                <a:latin typeface="+mn-lt"/>
                <a:ea typeface="+mn-ea"/>
                <a:cs typeface="+mn-cs"/>
              </a:rPr>
              <a:t>Useful for short-lived processes, maybe batch work, or if you are doing machine learning models you can span this out really wide and pay only while it is running.</a:t>
            </a:r>
          </a:p>
          <a:p>
            <a:pPr marL="139700" indent="0">
              <a:buNone/>
            </a:pPr>
            <a:r>
              <a:rPr lang="en-US" sz="1200" b="0" i="0" u="none" strike="noStrike" kern="1200" dirty="0">
                <a:solidFill>
                  <a:schemeClr val="tx1"/>
                </a:solidFill>
                <a:effectLst/>
                <a:latin typeface="+mn-lt"/>
                <a:ea typeface="+mn-ea"/>
                <a:cs typeface="+mn-cs"/>
              </a:rPr>
              <a:t>CI/CD workloads would be good for this. </a:t>
            </a:r>
          </a:p>
          <a:p>
            <a:pPr marL="139700" indent="0">
              <a:buNone/>
            </a:pPr>
            <a:endParaRPr lang="en-US" sz="1200" b="0" i="0" u="none" strike="noStrike" kern="1200" dirty="0">
              <a:solidFill>
                <a:schemeClr val="tx1"/>
              </a:solidFill>
              <a:effectLst/>
              <a:latin typeface="+mn-lt"/>
              <a:ea typeface="+mn-ea"/>
              <a:cs typeface="+mn-cs"/>
            </a:endParaRPr>
          </a:p>
          <a:p>
            <a:pPr marL="139700" indent="0">
              <a:buNone/>
            </a:pPr>
            <a:r>
              <a:rPr lang="en-US" sz="1200" b="0" i="0" u="none" strike="noStrike" kern="1200" dirty="0">
                <a:solidFill>
                  <a:schemeClr val="tx1"/>
                </a:solidFill>
                <a:effectLst/>
                <a:latin typeface="+mn-lt"/>
                <a:ea typeface="+mn-ea"/>
                <a:cs typeface="+mn-cs"/>
              </a:rPr>
              <a:t>But if you have long-running workloads it will be cheaper to use other options.</a:t>
            </a:r>
          </a:p>
          <a:p>
            <a:pPr marL="139700" indent="0">
              <a:buNone/>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Container Instances offers the fastest and simplest way to run a container in Azure, without having to provision any VM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a:t>
            </a:r>
            <a:r>
              <a:rPr lang="en-US" sz="1200" b="1" i="0" u="none" strike="noStrike" kern="1200" dirty="0">
                <a:solidFill>
                  <a:schemeClr val="tx1"/>
                </a:solidFill>
                <a:effectLst/>
                <a:latin typeface="+mn-lt"/>
                <a:ea typeface="+mn-ea"/>
                <a:cs typeface="+mn-cs"/>
              </a:rPr>
              <a:t>provides some of the basic scheduling capabilities</a:t>
            </a:r>
            <a:r>
              <a:rPr lang="en-US" sz="1200" b="0" i="0" u="none" strike="noStrike" kern="1200" dirty="0">
                <a:solidFill>
                  <a:schemeClr val="tx1"/>
                </a:solidFill>
                <a:effectLst/>
                <a:latin typeface="+mn-lt"/>
                <a:ea typeface="+mn-ea"/>
                <a:cs typeface="+mn-cs"/>
              </a:rPr>
              <a:t> of orchestration platforms.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 have long-running, stable workloads, orchestrating containers in a cluster with Kubernetes or SF is typically cheaper than running the same containers with Azure Container Instances. This is because the price of the ACI is 50$ in a month only for one container, if you get pre-paid instances of VMs on Azure you get it cheaper and you can put more Containers on these VMs.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However, </a:t>
            </a:r>
            <a:r>
              <a:rPr lang="en-US" sz="1200" b="1" i="0" u="none" strike="noStrike" kern="1200" dirty="0">
                <a:solidFill>
                  <a:schemeClr val="tx1"/>
                </a:solidFill>
                <a:effectLst/>
                <a:latin typeface="+mn-lt"/>
                <a:ea typeface="+mn-ea"/>
                <a:cs typeface="+mn-cs"/>
              </a:rPr>
              <a:t>container instances offer a great solution for quickly expanding and contracting your overall capacity </a:t>
            </a:r>
            <a:r>
              <a:rPr lang="en-US" sz="1200" b="0" i="0" u="none" strike="noStrike" kern="1200" dirty="0">
                <a:solidFill>
                  <a:schemeClr val="tx1"/>
                </a:solidFill>
                <a:effectLst/>
                <a:latin typeface="+mn-lt"/>
                <a:ea typeface="+mn-ea"/>
                <a:cs typeface="+mn-cs"/>
              </a:rPr>
              <a:t>to deal with unexpected or short-lived spikes in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Rather than scaling out the number of virtual machines in your cluster, then deploying additional containers onto those machines, the orchestrator can simply schedule the additional containers in Azure Container Instances, and delete them when they're no longer needed.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415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12/3/2019 9:06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62586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700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440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244422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problem is that some of our containers need credentials to communicate with database which provides the data, but how do we get those credentials?</a:t>
            </a:r>
          </a:p>
          <a:p>
            <a:pPr marL="0" lvl="0" indent="0" algn="l" rtl="0">
              <a:spcBef>
                <a:spcPts val="0"/>
              </a:spcBef>
              <a:spcAft>
                <a:spcPts val="0"/>
              </a:spcAft>
              <a:buNone/>
            </a:pPr>
            <a:endParaRPr lang="en-US" dirty="0"/>
          </a:p>
          <a:p>
            <a:pPr marL="0" lvl="0" indent="0" algn="l" rtl="0">
              <a:spcBef>
                <a:spcPts val="0"/>
              </a:spcBef>
              <a:spcAft>
                <a:spcPts val="0"/>
              </a:spcAft>
              <a:buNone/>
            </a:pPr>
            <a:endParaRPr lang="da-DK" dirty="0"/>
          </a:p>
          <a:p>
            <a:pPr marL="0" lvl="0" indent="0" algn="l" rtl="0">
              <a:spcBef>
                <a:spcPts val="0"/>
              </a:spcBef>
              <a:spcAft>
                <a:spcPts val="0"/>
              </a:spcAft>
              <a:buNone/>
            </a:pPr>
            <a:r>
              <a:rPr lang="da-DK" dirty="0"/>
              <a:t>We could hardcode it in provisioning scripts or docker files, but that is ridicously insecure, and you really wouldn’t like to build new image each time credentials change. </a:t>
            </a:r>
          </a:p>
          <a:p>
            <a:pPr marL="0" lvl="0" indent="0" algn="l" rtl="0">
              <a:spcBef>
                <a:spcPts val="0"/>
              </a:spcBef>
              <a:spcAft>
                <a:spcPts val="0"/>
              </a:spcAft>
              <a:buNone/>
            </a:pPr>
            <a:r>
              <a:rPr lang="da-DK" dirty="0"/>
              <a:t>Also think about different environments for production and test.</a:t>
            </a:r>
          </a:p>
          <a:p>
            <a:pPr marL="0" lvl="0" indent="0" algn="l" rtl="0">
              <a:spcBef>
                <a:spcPts val="0"/>
              </a:spcBef>
              <a:spcAft>
                <a:spcPts val="0"/>
              </a:spcAft>
              <a:buNone/>
            </a:pPr>
            <a:endParaRPr lang="da-DK" dirty="0"/>
          </a:p>
          <a:p>
            <a:pPr marL="0" lvl="0" indent="0" algn="l" rtl="0">
              <a:spcBef>
                <a:spcPts val="0"/>
              </a:spcBef>
              <a:spcAft>
                <a:spcPts val="0"/>
              </a:spcAft>
              <a:buNone/>
            </a:pPr>
            <a:r>
              <a:rPr lang="da-DK" dirty="0"/>
              <a:t>We also don’t want to store secrets inside source control. </a:t>
            </a:r>
          </a:p>
          <a:p>
            <a:pPr marL="0" lvl="0" indent="0" algn="l" rtl="0">
              <a:spcBef>
                <a:spcPts val="0"/>
              </a:spcBef>
              <a:spcAft>
                <a:spcPts val="0"/>
              </a:spcAft>
              <a:buNone/>
            </a:pPr>
            <a:endParaRPr lang="da-DK" dirty="0"/>
          </a:p>
          <a:p>
            <a:pPr marL="0" lvl="0" indent="0" algn="l" rtl="0">
              <a:spcBef>
                <a:spcPts val="0"/>
              </a:spcBef>
              <a:spcAft>
                <a:spcPts val="0"/>
              </a:spcAft>
              <a:buNone/>
            </a:pPr>
            <a:r>
              <a:rPr lang="da-DK" dirty="0"/>
              <a:t>So how do we securely store secrets to get them into containers?</a:t>
            </a:r>
          </a:p>
          <a:p>
            <a:pPr marL="0" lvl="0" indent="0" algn="l" rtl="0">
              <a:spcBef>
                <a:spcPts val="0"/>
              </a:spcBef>
              <a:spcAft>
                <a:spcPts val="0"/>
              </a:spcAft>
              <a:buNone/>
            </a:pPr>
            <a:endParaRPr lang="da-DK" dirty="0"/>
          </a:p>
          <a:p>
            <a:pPr marL="0" lvl="0" indent="0" algn="l" rtl="0">
              <a:spcBef>
                <a:spcPts val="0"/>
              </a:spcBef>
              <a:spcAft>
                <a:spcPts val="0"/>
              </a:spcAft>
              <a:buNone/>
            </a:pPr>
            <a:endParaRPr lang="da-DK"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9651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FontTx/>
              <a:buNone/>
            </a:pPr>
            <a:r>
              <a:rPr lang="en-US" dirty="0"/>
              <a:t>One option would be to use something like azure key vault, which is a secret management store, it even has things like hardware security modules if you work in environment where that is required.</a:t>
            </a:r>
          </a:p>
          <a:p>
            <a:pPr marL="0" indent="0">
              <a:buFontTx/>
              <a:buNone/>
            </a:pPr>
            <a:endParaRPr lang="en-US" dirty="0"/>
          </a:p>
          <a:p>
            <a:pPr marL="0" indent="0">
              <a:buFontTx/>
              <a:buNone/>
            </a:pPr>
            <a:r>
              <a:rPr lang="en-US" dirty="0"/>
              <a:t>You can store encryption keys, generic secrets that you have, as well as certificates, and you can use Azure Active Directory to mange who has permissions to which secrets to which secrets whether they can read to them or write to them or even specific things like you’re only allowed to commit Secrets to </a:t>
            </a:r>
            <a:r>
              <a:rPr lang="en-US" dirty="0" err="1"/>
              <a:t>KeyVault</a:t>
            </a:r>
            <a:r>
              <a:rPr lang="en-US" dirty="0"/>
              <a:t> (you a.re not allowed to commit certificates).</a:t>
            </a:r>
          </a:p>
          <a:p>
            <a:pPr marL="0" indent="0">
              <a:buFontTx/>
              <a:buNone/>
            </a:pPr>
            <a:endParaRPr lang="en-US" dirty="0"/>
          </a:p>
          <a:p>
            <a:pPr marL="0" indent="0">
              <a:buFontTx/>
              <a:buNone/>
            </a:pPr>
            <a:endParaRPr lang="en-US" dirty="0"/>
          </a:p>
          <a:p>
            <a:pPr marL="171450" indent="-171450">
              <a:buFontTx/>
              <a:buChar char="-"/>
            </a:pPr>
            <a:endParaRPr lang="en-US" dirty="0"/>
          </a:p>
          <a:p>
            <a:pPr marL="171450" indent="-171450">
              <a:buFontTx/>
              <a:buChar char="-"/>
            </a:pPr>
            <a:r>
              <a:rPr lang="en-US" dirty="0"/>
              <a:t>Secret data = passwords, certificates, API tokens, encryption keys, ...</a:t>
            </a:r>
          </a:p>
          <a:p>
            <a:pPr marL="171450" indent="-171450">
              <a:buFontTx/>
              <a:buChar char="-"/>
            </a:pPr>
            <a:r>
              <a:rPr lang="en-US" dirty="0"/>
              <a:t>Hardware Security Module, not High School Musical</a:t>
            </a:r>
            <a:endParaRPr dirty="0"/>
          </a:p>
        </p:txBody>
      </p:sp>
    </p:spTree>
    <p:extLst>
      <p:ext uri="{BB962C8B-B14F-4D97-AF65-F5344CB8AC3E}">
        <p14:creationId xmlns:p14="http://schemas.microsoft.com/office/powerpoint/2010/main" val="38042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dirty="0"/>
              <a:t>When you first open Azure you usually see something like this and especially around containers. </a:t>
            </a:r>
          </a:p>
          <a:p>
            <a:pPr>
              <a:buNone/>
            </a:pPr>
            <a:r>
              <a:rPr lang="en-US" dirty="0"/>
              <a:t>Everyone is talking about containers these days and they feel like the right thing to do, so we will talk about that as well. </a:t>
            </a:r>
          </a:p>
          <a:p>
            <a:pPr>
              <a:buNone/>
            </a:pPr>
            <a:r>
              <a:rPr lang="en-US" dirty="0"/>
              <a:t>But there is a lot of offerings so choosing which option is better can be difficult sometimes.</a:t>
            </a:r>
          </a:p>
          <a:p>
            <a:pPr>
              <a:buNone/>
            </a:pPr>
            <a:endParaRPr lang="en-US" dirty="0"/>
          </a:p>
          <a:p>
            <a:pPr>
              <a:buNone/>
            </a:pPr>
            <a:r>
              <a:rPr lang="en-US" dirty="0"/>
              <a:t>It’s impressive that we offer everything that you need or may need to fully embrace the Cloud.</a:t>
            </a:r>
          </a:p>
          <a:p>
            <a:pPr>
              <a:buNone/>
            </a:pPr>
            <a:r>
              <a:rPr lang="en-US" dirty="0"/>
              <a:t>But WHERE DO YOU START?</a:t>
            </a:r>
          </a:p>
        </p:txBody>
      </p:sp>
    </p:spTree>
    <p:extLst>
      <p:ext uri="{BB962C8B-B14F-4D97-AF65-F5344CB8AC3E}">
        <p14:creationId xmlns:p14="http://schemas.microsoft.com/office/powerpoint/2010/main" val="609133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a:t>
            </a:r>
            <a:r>
              <a:rPr lang="en-US" dirty="0" err="1"/>
              <a:t>keyvault</a:t>
            </a:r>
            <a:r>
              <a:rPr lang="en-US" dirty="0"/>
              <a:t> is pretty straightforward, you just need to have a resource group created for it.</a:t>
            </a:r>
          </a:p>
          <a:p>
            <a:r>
              <a:rPr lang="en-US" dirty="0"/>
              <a:t>It is a single command on command line, you can also create it from azure portal.</a:t>
            </a:r>
          </a:p>
          <a:p>
            <a:endParaRPr lang="en-US" dirty="0"/>
          </a:p>
          <a:p>
            <a:pPr marL="139700" indent="0">
              <a:buNone/>
            </a:pPr>
            <a:r>
              <a:rPr lang="en-US" dirty="0"/>
              <a:t>Show different pricing tiers and network restrictions.</a:t>
            </a:r>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1348965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Storing a secret is pretty </a:t>
            </a:r>
            <a:r>
              <a:rPr lang="en-US" dirty="0" err="1"/>
              <a:t>straightworward</a:t>
            </a:r>
            <a:r>
              <a:rPr lang="en-US" dirty="0"/>
              <a:t> as well, you give it a name and you give it a value , the same thing is also in the portal. </a:t>
            </a:r>
          </a:p>
          <a:p>
            <a:endParaRPr lang="en-US" dirty="0"/>
          </a:p>
          <a:p>
            <a:endParaRPr lang="en-US" dirty="0"/>
          </a:p>
          <a:p>
            <a:r>
              <a:rPr lang="en-US" dirty="0"/>
              <a:t>A nice thing is that we can actually track changes, in case if you need to go back or somebody has overwritten the code or certificate you never </a:t>
            </a:r>
            <a:r>
              <a:rPr lang="en-US" dirty="0" err="1"/>
              <a:t>gonna</a:t>
            </a:r>
            <a:r>
              <a:rPr lang="en-US" dirty="0"/>
              <a:t> loose that.</a:t>
            </a:r>
          </a:p>
          <a:p>
            <a:endParaRPr lang="en-US" dirty="0"/>
          </a:p>
          <a:p>
            <a:endParaRPr lang="en-US" dirty="0"/>
          </a:p>
        </p:txBody>
      </p:sp>
    </p:spTree>
    <p:extLst>
      <p:ext uri="{BB962C8B-B14F-4D97-AF65-F5344CB8AC3E}">
        <p14:creationId xmlns:p14="http://schemas.microsoft.com/office/powerpoint/2010/main" val="3749722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a secret is also pretty straightforward , in the portal there is also a button where you can see the secret. </a:t>
            </a:r>
          </a:p>
          <a:p>
            <a:endParaRPr lang="en-US" dirty="0"/>
          </a:p>
          <a:p>
            <a:r>
              <a:rPr lang="en-US" dirty="0"/>
              <a:t>-</a:t>
            </a:r>
            <a:r>
              <a:rPr lang="en-US" dirty="0" err="1"/>
              <a:t>tsv</a:t>
            </a:r>
            <a:r>
              <a:rPr lang="en-US" dirty="0"/>
              <a:t> is just a format for output (tab separated format)</a:t>
            </a:r>
          </a:p>
        </p:txBody>
      </p:sp>
    </p:spTree>
    <p:extLst>
      <p:ext uri="{BB962C8B-B14F-4D97-AF65-F5344CB8AC3E}">
        <p14:creationId xmlns:p14="http://schemas.microsoft.com/office/powerpoint/2010/main" val="972807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Serverless I actually feel like is an overloaded term.</a:t>
            </a:r>
          </a:p>
          <a:p>
            <a:pPr marL="0" indent="0">
              <a:buNone/>
            </a:pPr>
            <a:endParaRPr lang="en-US" dirty="0"/>
          </a:p>
          <a:p>
            <a:pPr marL="0" indent="0">
              <a:buNone/>
            </a:pPr>
            <a:r>
              <a:rPr lang="en-US" dirty="0"/>
              <a:t>Most of us use this term to basically interchangeably with functions as a service and I think that function as a service is implementation of serverless but I think serverless really is when stop thinking about the virtual machines , </a:t>
            </a:r>
          </a:p>
          <a:p>
            <a:pPr marL="0" indent="0">
              <a:buNone/>
            </a:pPr>
            <a:r>
              <a:rPr lang="en-US" dirty="0"/>
              <a:t>We stop thinking about nodes , pods and all that stuff.</a:t>
            </a:r>
          </a:p>
          <a:p>
            <a:endParaRPr lang="en-US" dirty="0"/>
          </a:p>
        </p:txBody>
      </p:sp>
    </p:spTree>
    <p:extLst>
      <p:ext uri="{BB962C8B-B14F-4D97-AF65-F5344CB8AC3E}">
        <p14:creationId xmlns:p14="http://schemas.microsoft.com/office/powerpoint/2010/main" val="162442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endParaRPr lang="en-US" dirty="0"/>
          </a:p>
          <a:p>
            <a:pPr marL="0" indent="0">
              <a:buNone/>
            </a:pPr>
            <a:r>
              <a:rPr lang="en-US" dirty="0"/>
              <a:t>Azure functions allow you to have small code snippets of code , you can also have big one if you really want to, that are able to react to external trigger. Things like an email coming in, file dropped on FTP, so record inserted into </a:t>
            </a:r>
            <a:r>
              <a:rPr lang="en-US" dirty="0" err="1"/>
              <a:t>ComsosDB</a:t>
            </a:r>
            <a:endParaRPr lang="en-US" dirty="0"/>
          </a:p>
          <a:p>
            <a:pPr marL="0" indent="0">
              <a:buNone/>
            </a:pPr>
            <a:endParaRPr lang="en-US" dirty="0"/>
          </a:p>
          <a:p>
            <a:pPr marL="0" indent="0">
              <a:buNone/>
            </a:pPr>
            <a:r>
              <a:rPr lang="en-US" dirty="0"/>
              <a:t>And we can use them a lot to glue services together to </a:t>
            </a:r>
            <a:r>
              <a:rPr lang="en-US" dirty="0" err="1"/>
              <a:t>crete</a:t>
            </a:r>
            <a:r>
              <a:rPr lang="en-US" dirty="0"/>
              <a:t> this model where we don’t have some application constantly pulling to make sure if there is a commit on git or something like that.</a:t>
            </a:r>
          </a:p>
          <a:p>
            <a:pPr marL="0" indent="0">
              <a:buNone/>
            </a:pPr>
            <a:endParaRPr lang="en-US" dirty="0"/>
          </a:p>
          <a:p>
            <a:pPr marL="0" indent="0">
              <a:buNone/>
            </a:pPr>
            <a:r>
              <a:rPr lang="en-US" dirty="0"/>
              <a:t>Typically very small applications with simple deployments, </a:t>
            </a:r>
          </a:p>
        </p:txBody>
      </p:sp>
    </p:spTree>
    <p:extLst>
      <p:ext uri="{BB962C8B-B14F-4D97-AF65-F5344CB8AC3E}">
        <p14:creationId xmlns:p14="http://schemas.microsoft.com/office/powerpoint/2010/main" val="241261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dirty="0"/>
              <a:t>Even uses the same </a:t>
            </a:r>
            <a:r>
              <a:rPr lang="en-US" dirty="0" err="1"/>
              <a:t>syntaxx</a:t>
            </a:r>
            <a:r>
              <a:rPr lang="en-US" dirty="0"/>
              <a:t> as </a:t>
            </a:r>
            <a:r>
              <a:rPr lang="en-US" dirty="0" err="1"/>
              <a:t>cron</a:t>
            </a:r>
            <a:r>
              <a:rPr lang="en-US" dirty="0"/>
              <a:t>!</a:t>
            </a:r>
          </a:p>
          <a:p>
            <a:pPr marL="171450" indent="-171450">
              <a:buFontTx/>
              <a:buChar char="-"/>
            </a:pPr>
            <a:endParaRPr lang="en-US" dirty="0"/>
          </a:p>
          <a:p>
            <a:pPr marL="171450" indent="-171450">
              <a:buFontTx/>
              <a:buChar char="-"/>
            </a:pPr>
            <a:r>
              <a:rPr lang="en-US" dirty="0"/>
              <a:t>One thing which is interesting is </a:t>
            </a:r>
            <a:r>
              <a:rPr lang="en-US" dirty="0" err="1"/>
              <a:t>TimeTrigger</a:t>
            </a:r>
            <a:r>
              <a:rPr lang="en-US" dirty="0"/>
              <a:t>.</a:t>
            </a:r>
          </a:p>
          <a:p>
            <a:pPr marL="171450" indent="-171450">
              <a:buFontTx/>
              <a:buChar char="-"/>
            </a:pPr>
            <a:r>
              <a:rPr lang="en-US" dirty="0"/>
              <a:t>This allows to set an interval for our function to be called </a:t>
            </a:r>
            <a:r>
              <a:rPr lang="en-US" dirty="0" err="1"/>
              <a:t>ans</a:t>
            </a:r>
            <a:r>
              <a:rPr lang="en-US" dirty="0"/>
              <a:t> that sounds a lot like a </a:t>
            </a:r>
            <a:r>
              <a:rPr lang="en-US" dirty="0" err="1"/>
              <a:t>cron</a:t>
            </a:r>
            <a:r>
              <a:rPr lang="en-US" dirty="0"/>
              <a:t> job or a scheduled task.</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None/>
            </a:pPr>
            <a:r>
              <a:rPr lang="en-US" dirty="0"/>
              <a:t>Now that the application is deployed in Azure Web Apps they have another problem to solve.</a:t>
            </a:r>
          </a:p>
          <a:p>
            <a:pPr marL="0" indent="0">
              <a:buNone/>
            </a:pPr>
            <a:r>
              <a:rPr lang="en-US" dirty="0"/>
              <a:t>A few of their users depend on nightly reports that were generated on their in-house servers</a:t>
            </a:r>
          </a:p>
          <a:p>
            <a:pPr marL="0" indent="0">
              <a:buNone/>
            </a:pPr>
            <a:r>
              <a:rPr lang="en-US" dirty="0"/>
              <a:t>There must be a way to replicate this functionality in the cloud?</a:t>
            </a:r>
          </a:p>
          <a:p>
            <a:pPr marL="171450" indent="-171450">
              <a:buFontTx/>
              <a:buChar char="-"/>
            </a:pPr>
            <a:endParaRPr dirty="0"/>
          </a:p>
        </p:txBody>
      </p:sp>
    </p:spTree>
    <p:extLst>
      <p:ext uri="{BB962C8B-B14F-4D97-AF65-F5344CB8AC3E}">
        <p14:creationId xmlns:p14="http://schemas.microsoft.com/office/powerpoint/2010/main" val="3630537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basically I have an </a:t>
            </a:r>
            <a:r>
              <a:rPr lang="en-US" dirty="0" err="1"/>
              <a:t>HttpTrigger</a:t>
            </a:r>
            <a:r>
              <a:rPr lang="en-US" dirty="0"/>
              <a:t> function meaning that it will be running only when someone calls the </a:t>
            </a:r>
            <a:r>
              <a:rPr lang="en-US" dirty="0" err="1"/>
              <a:t>url</a:t>
            </a:r>
            <a:r>
              <a:rPr lang="en-US" dirty="0"/>
              <a:t>.</a:t>
            </a:r>
          </a:p>
          <a:p>
            <a:r>
              <a:rPr lang="en-US" dirty="0"/>
              <a:t>It takes the parameter as order Id, the idea is that you can process asynchronously some orders, like store it in cosmos or stuff like that afterwards.</a:t>
            </a:r>
          </a:p>
          <a:p>
            <a:endParaRPr lang="en-US" dirty="0"/>
          </a:p>
          <a:p>
            <a:r>
              <a:rPr lang="en-US" dirty="0"/>
              <a:t>And here as well I have a method to get a secret from </a:t>
            </a:r>
            <a:r>
              <a:rPr lang="en-US" dirty="0" err="1"/>
              <a:t>keyvalult</a:t>
            </a:r>
            <a:r>
              <a:rPr lang="en-US" dirty="0"/>
              <a:t>. You basically just need a </a:t>
            </a:r>
            <a:r>
              <a:rPr lang="en-US" dirty="0" err="1"/>
              <a:t>url</a:t>
            </a:r>
            <a:r>
              <a:rPr lang="en-US" dirty="0"/>
              <a:t> of the key vault and them if you are logged into azure portal it will automatically identify the service principal of the function and provide access to it,. </a:t>
            </a:r>
          </a:p>
          <a:p>
            <a:endParaRPr lang="en-US" dirty="0"/>
          </a:p>
          <a:p>
            <a:r>
              <a:rPr lang="en-US" dirty="0"/>
              <a:t>Show in Functions Platform Features – Identity</a:t>
            </a:r>
          </a:p>
          <a:p>
            <a:endParaRPr lang="en-US" dirty="0"/>
          </a:p>
        </p:txBody>
      </p:sp>
    </p:spTree>
    <p:extLst>
      <p:ext uri="{BB962C8B-B14F-4D97-AF65-F5344CB8AC3E}">
        <p14:creationId xmlns:p14="http://schemas.microsoft.com/office/powerpoint/2010/main" val="4240010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3485156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92718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12/4/2019 10:36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063006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dirty="0"/>
              <a:t>Today we will talk about container offerings that we have on Azure and why you might want to use one over other.</a:t>
            </a:r>
          </a:p>
          <a:p>
            <a:pPr marL="0" indent="0">
              <a:buNone/>
            </a:pPr>
            <a:r>
              <a:rPr lang="en-US" dirty="0"/>
              <a:t>I will also be showing small demos here and there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69312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dirty="0"/>
              <a:t>So if you think about traditional application deployments , we provision it on VM with all dependencies to run our applications. And they probably depend on couple of shared libraries, hopefully the same shared library. </a:t>
            </a:r>
          </a:p>
          <a:p>
            <a:pPr>
              <a:buNone/>
            </a:pPr>
            <a:r>
              <a:rPr lang="en-US" dirty="0" err="1"/>
              <a:t>Othersiwe</a:t>
            </a:r>
            <a:r>
              <a:rPr lang="en-US" dirty="0"/>
              <a:t>…</a:t>
            </a:r>
          </a:p>
          <a:p>
            <a:pPr>
              <a:buNone/>
            </a:pPr>
            <a:endParaRPr lang="en-US" dirty="0"/>
          </a:p>
        </p:txBody>
      </p:sp>
    </p:spTree>
    <p:extLst>
      <p:ext uri="{BB962C8B-B14F-4D97-AF65-F5344CB8AC3E}">
        <p14:creationId xmlns:p14="http://schemas.microsoft.com/office/powerpoint/2010/main" val="1430240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dirty="0"/>
              <a:t>We end up with this condition. Not something which didn’t happen to anyone before, right? </a:t>
            </a:r>
          </a:p>
          <a:p>
            <a:pPr>
              <a:buNone/>
            </a:pPr>
            <a:r>
              <a:rPr lang="en-US" dirty="0"/>
              <a:t>We end up with two applications and they both need different versions of some dependency. </a:t>
            </a:r>
          </a:p>
          <a:p>
            <a:pPr>
              <a:buNone/>
            </a:pPr>
            <a:r>
              <a:rPr lang="en-US" dirty="0"/>
              <a:t>Well, how do we handle that?</a:t>
            </a:r>
          </a:p>
          <a:p>
            <a:pPr>
              <a:buNone/>
            </a:pPr>
            <a:r>
              <a:rPr lang="en-US" dirty="0"/>
              <a:t>This is a very hard problem to solve. Maybe we update our application 1 to use version 2 of dependency, but what if we have to rollback, what if it comes up that there is another application which needs old version, and our machines just build up cruft over time.</a:t>
            </a:r>
          </a:p>
          <a:p>
            <a:pPr>
              <a:buNone/>
            </a:pPr>
            <a:endParaRPr lang="en-US" dirty="0"/>
          </a:p>
        </p:txBody>
      </p:sp>
    </p:spTree>
    <p:extLst>
      <p:ext uri="{BB962C8B-B14F-4D97-AF65-F5344CB8AC3E}">
        <p14:creationId xmlns:p14="http://schemas.microsoft.com/office/powerpoint/2010/main" val="12697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dirty="0"/>
              <a:t>So the first problem which containers save is packaging and deployment problem. </a:t>
            </a:r>
          </a:p>
          <a:p>
            <a:pPr>
              <a:buNone/>
            </a:pPr>
            <a:r>
              <a:rPr lang="en-US" dirty="0"/>
              <a:t>So we can take our application bundled with our dependencies, and we can more it around with these dependencies. Which sounds promising, we have two different applications having their own versions of library, we also save the cruft problem, and we can also solve the “Works on my computer problem” since we guarantee that all dependencies are the same. </a:t>
            </a:r>
          </a:p>
          <a:p>
            <a:pPr>
              <a:buNone/>
            </a:pPr>
            <a:endParaRPr lang="en-US" dirty="0"/>
          </a:p>
          <a:p>
            <a:pPr>
              <a:buNone/>
            </a:pPr>
            <a:endParaRPr lang="en-US" dirty="0"/>
          </a:p>
        </p:txBody>
      </p:sp>
    </p:spTree>
    <p:extLst>
      <p:ext uri="{BB962C8B-B14F-4D97-AF65-F5344CB8AC3E}">
        <p14:creationId xmlns:p14="http://schemas.microsoft.com/office/powerpoint/2010/main" val="4217741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dirty="0"/>
              <a:t>The second problem which is being solved is a distribution problem, how do we get our applications on those machines?</a:t>
            </a:r>
          </a:p>
          <a:p>
            <a:pPr>
              <a:buNone/>
            </a:pPr>
            <a:endParaRPr lang="en-US" dirty="0"/>
          </a:p>
          <a:p>
            <a:pPr>
              <a:buNone/>
            </a:pPr>
            <a:r>
              <a:rPr lang="en-US" dirty="0"/>
              <a:t>When we take our image that’s packaged up with our dependencies, we can push it up to a container registry, and it is able to be pulled from that registry.</a:t>
            </a:r>
          </a:p>
          <a:p>
            <a:pPr>
              <a:buNone/>
            </a:pPr>
            <a:endParaRPr lang="en-US" dirty="0"/>
          </a:p>
          <a:p>
            <a:pPr>
              <a:buNone/>
            </a:pPr>
            <a:r>
              <a:rPr lang="en-US" dirty="0"/>
              <a:t>The orchestrators or whatever you are using only need to know how to authenticate with the registry, they don’t need to know anything about your application or configurations that need to take place or dependencies which has to be installed on host node. </a:t>
            </a:r>
          </a:p>
        </p:txBody>
      </p:sp>
    </p:spTree>
    <p:extLst>
      <p:ext uri="{BB962C8B-B14F-4D97-AF65-F5344CB8AC3E}">
        <p14:creationId xmlns:p14="http://schemas.microsoft.com/office/powerpoint/2010/main" val="358174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415761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6.emf"/><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438817" y="1719570"/>
            <a:ext cx="3127628" cy="863089"/>
          </a:xfrm>
          <a:prstGeom prst="rect">
            <a:avLst/>
          </a:prstGeom>
        </p:spPr>
      </p:pic>
    </p:spTree>
    <p:extLst>
      <p:ext uri="{BB962C8B-B14F-4D97-AF65-F5344CB8AC3E}">
        <p14:creationId xmlns:p14="http://schemas.microsoft.com/office/powerpoint/2010/main" val="367448176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2363903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384173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290355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252861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13312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2563160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16483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42242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1327767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3436282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366868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190870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596371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9045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468404"/>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886291"/>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752822"/>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071466"/>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6701430"/>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176728"/>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64309904"/>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649550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01754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4033294"/>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9834732"/>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925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86286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4023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992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9458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05435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146620"/>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859112215"/>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100826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9807717"/>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90171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715024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793823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23387" y="1951635"/>
            <a:ext cx="4923602" cy="1240230"/>
          </a:xfrm>
          <a:noFill/>
        </p:spPr>
        <p:txBody>
          <a:bodyPr lIns="0" tIns="0" rIns="0" bIns="182880" anchor="b" anchorCtr="0"/>
          <a:lstStyle>
            <a:lvl1pPr>
              <a:defRPr sz="3677" strike="noStrike" spc="-37" baseline="0">
                <a:solidFill>
                  <a:schemeClr val="bg1"/>
                </a:solidFill>
              </a:defRPr>
            </a:lvl1pPr>
          </a:lstStyle>
          <a:p>
            <a:r>
              <a:rPr lang="en-US"/>
              <a:t>Microsoft Azure </a:t>
            </a:r>
            <a:br>
              <a:rPr lang="en-US"/>
            </a:br>
            <a:r>
              <a:rPr lang="en-US"/>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5316853" y="1070314"/>
            <a:ext cx="2966054" cy="3002873"/>
          </a:xfrm>
          <a:prstGeom prst="rect">
            <a:avLst/>
          </a:prstGeom>
        </p:spPr>
      </p:pic>
    </p:spTree>
    <p:extLst>
      <p:ext uri="{BB962C8B-B14F-4D97-AF65-F5344CB8AC3E}">
        <p14:creationId xmlns:p14="http://schemas.microsoft.com/office/powerpoint/2010/main" val="27044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A34AE-B46C-4F41-BA42-25B83A5BFF61}"/>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8DE8C565-8B4E-4DB1-B35E-56A511C1BE7D}"/>
              </a:ext>
            </a:extLst>
          </p:cNvPr>
          <p:cNvSpPr>
            <a:spLocks noGrp="1"/>
          </p:cNvSpPr>
          <p:nvPr>
            <p:ph type="dt" sz="half" idx="10"/>
          </p:nvPr>
        </p:nvSpPr>
        <p:spPr/>
        <p:txBody>
          <a:bodyPr/>
          <a:lstStyle/>
          <a:p>
            <a:fld id="{6EF12E38-68BB-4505-945C-1A1CD14C3ACB}" type="datetimeFigureOut">
              <a:rPr lang="da-DK" smtClean="0"/>
              <a:t>03-12-2019</a:t>
            </a:fld>
            <a:endParaRPr lang="da-DK"/>
          </a:p>
        </p:txBody>
      </p:sp>
      <p:sp>
        <p:nvSpPr>
          <p:cNvPr id="4" name="Footer Placeholder 3">
            <a:extLst>
              <a:ext uri="{FF2B5EF4-FFF2-40B4-BE49-F238E27FC236}">
                <a16:creationId xmlns:a16="http://schemas.microsoft.com/office/drawing/2014/main" id="{BCF23332-6A08-48B4-B520-747B6D07FC3B}"/>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441B05DC-BBDC-46EE-96BA-F08F4B09DDD5}"/>
              </a:ext>
            </a:extLst>
          </p:cNvPr>
          <p:cNvSpPr>
            <a:spLocks noGrp="1"/>
          </p:cNvSpPr>
          <p:nvPr>
            <p:ph type="sldNum" sz="quarter" idx="12"/>
          </p:nvPr>
        </p:nvSpPr>
        <p:spPr/>
        <p:txBody>
          <a:bodyPr/>
          <a:lstStyle/>
          <a:p>
            <a:fld id="{59724783-AC0B-4148-9B60-9132BC109D28}" type="slidenum">
              <a:rPr lang="da-DK" smtClean="0"/>
              <a:t>‹#›</a:t>
            </a:fld>
            <a:endParaRPr lang="da-DK"/>
          </a:p>
        </p:txBody>
      </p:sp>
    </p:spTree>
    <p:extLst>
      <p:ext uri="{BB962C8B-B14F-4D97-AF65-F5344CB8AC3E}">
        <p14:creationId xmlns:p14="http://schemas.microsoft.com/office/powerpoint/2010/main" val="38636149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51F29A-6B2B-435F-B49A-11B56161D312}"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7771554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51F29A-6B2B-435F-B49A-11B56161D312}"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46058260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51F29A-6B2B-435F-B49A-11B56161D312}"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2817172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51F29A-6B2B-435F-B49A-11B56161D312}"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693005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3024462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51F29A-6B2B-435F-B49A-11B56161D312}" type="datetimeFigureOut">
              <a:rPr lang="en-US" smtClean="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5095459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51F29A-6B2B-435F-B49A-11B56161D312}"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9610760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1F29A-6B2B-435F-B49A-11B56161D312}" type="datetimeFigureOut">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15750126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451F29A-6B2B-435F-B49A-11B56161D312}"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403675397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451F29A-6B2B-435F-B49A-11B56161D312}"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429305068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51F29A-6B2B-435F-B49A-11B56161D312}"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42562490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51F29A-6B2B-435F-B49A-11B56161D312}"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25248623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270001" y="2423892"/>
            <a:ext cx="4923602" cy="1240230"/>
          </a:xfrm>
          <a:noFill/>
        </p:spPr>
        <p:txBody>
          <a:bodyPr lIns="0" tIns="0" rIns="0" bIns="182880" anchor="b" anchorCtr="0"/>
          <a:lstStyle>
            <a:lvl1pPr defTabSz="685775">
              <a:defRPr sz="3677" strike="noStrike" spc="-37" baseline="0">
                <a:solidFill>
                  <a:schemeClr val="bg1"/>
                </a:solidFill>
              </a:defRPr>
            </a:lvl1pPr>
          </a:lstStyle>
          <a:p>
            <a:pPr defTabSz="914367"/>
            <a:r>
              <a:rPr lang="en-US" sz="3677" spc="-37" dirty="0">
                <a:solidFill>
                  <a:srgbClr val="FFFFFF"/>
                </a:solidFill>
                <a:latin typeface="+mj-lt"/>
              </a:rPr>
              <a:t>Microsoft Azure Training Day: </a:t>
            </a:r>
            <a:br>
              <a:rPr lang="en-US" sz="3677" spc="-37" dirty="0">
                <a:solidFill>
                  <a:srgbClr val="0078D3"/>
                </a:solidFill>
                <a:latin typeface="+mj-lt"/>
              </a:rPr>
            </a:br>
            <a:r>
              <a:rPr lang="en-US" sz="3677" spc="-37"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5316853" y="1070314"/>
            <a:ext cx="2966054" cy="3002873"/>
          </a:xfrm>
          <a:prstGeom prst="rect">
            <a:avLst/>
          </a:prstGeom>
        </p:spPr>
      </p:pic>
    </p:spTree>
    <p:extLst>
      <p:ext uri="{BB962C8B-B14F-4D97-AF65-F5344CB8AC3E}">
        <p14:creationId xmlns:p14="http://schemas.microsoft.com/office/powerpoint/2010/main" val="253113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751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2609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818728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32633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58833"/>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1899336"/>
            <a:ext cx="7222792" cy="1344828"/>
          </a:xfrm>
          <a:noFill/>
        </p:spPr>
        <p:txBody>
          <a:bodyPr lIns="0" tIns="0" rIns="0" bIns="182880" anchor="b" anchorCtr="0"/>
          <a:lstStyle>
            <a:lvl1pPr>
              <a:defRPr sz="3529" strike="noStrike" spc="-37"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348631" y="4252137"/>
            <a:ext cx="7206784" cy="543185"/>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dirty="0"/>
              <a:t>Speaker name</a:t>
            </a:r>
          </a:p>
          <a:p>
            <a:pPr lvl="1"/>
            <a:r>
              <a:rPr lang="en-US" dirty="0"/>
              <a:t>Date</a:t>
            </a:r>
          </a:p>
        </p:txBody>
      </p:sp>
    </p:spTree>
    <p:extLst>
      <p:ext uri="{BB962C8B-B14F-4D97-AF65-F5344CB8AC3E}">
        <p14:creationId xmlns:p14="http://schemas.microsoft.com/office/powerpoint/2010/main" val="355829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258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426905"/>
            <a:ext cx="3121486" cy="923330"/>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58879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9405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3741763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301371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0504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44846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2531745" y="0"/>
            <a:ext cx="6612255"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271797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26255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891290"/>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03712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116101"/>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122593"/>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60333399"/>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6829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5629590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7852855"/>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840443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4480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073452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870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7603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4733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87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315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01901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570189"/>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17320096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6778614"/>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014954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spTree>
    <p:extLst>
      <p:ext uri="{BB962C8B-B14F-4D97-AF65-F5344CB8AC3E}">
        <p14:creationId xmlns:p14="http://schemas.microsoft.com/office/powerpoint/2010/main" val="12920752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spTree>
    <p:extLst>
      <p:ext uri="{BB962C8B-B14F-4D97-AF65-F5344CB8AC3E}">
        <p14:creationId xmlns:p14="http://schemas.microsoft.com/office/powerpoint/2010/main" val="2483626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688430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rgbClr val="003B55"/>
        </a:solidFill>
        <a:effectLst/>
      </p:bgPr>
    </p:bg>
    <p:spTree>
      <p:nvGrpSpPr>
        <p:cNvPr id="1" name="Shape 3230"/>
        <p:cNvGrpSpPr/>
        <p:nvPr/>
      </p:nvGrpSpPr>
      <p:grpSpPr>
        <a:xfrm>
          <a:off x="0" y="0"/>
          <a:ext cx="0" cy="0"/>
          <a:chOff x="0" y="0"/>
          <a:chExt cx="0" cy="0"/>
        </a:xfrm>
      </p:grpSpPr>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162917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B87A1"/>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a:p>
        </p:txBody>
      </p:sp>
      <p:sp>
        <p:nvSpPr>
          <p:cNvPr id="1562" name="Google Shape;1562;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1039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2119" name="Google Shape;2119;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782558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399" name="Google Shape;2399;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00783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1D1D1B"/>
        </a:solidFill>
        <a:effectLst/>
      </p:bgPr>
    </p:bg>
    <p:spTree>
      <p:nvGrpSpPr>
        <p:cNvPr id="1" name="Shape 3506"/>
        <p:cNvGrpSpPr/>
        <p:nvPr/>
      </p:nvGrpSpPr>
      <p:grpSpPr>
        <a:xfrm>
          <a:off x="0" y="0"/>
          <a:ext cx="0" cy="0"/>
          <a:chOff x="0" y="0"/>
          <a:chExt cx="0" cy="0"/>
        </a:xfrm>
      </p:grpSpPr>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64500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76" name="Google Shape;2676;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1071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2954"/>
        <p:cNvGrpSpPr/>
        <p:nvPr/>
      </p:nvGrpSpPr>
      <p:grpSpPr>
        <a:xfrm>
          <a:off x="0" y="0"/>
          <a:ext cx="0" cy="0"/>
          <a:chOff x="0" y="0"/>
          <a:chExt cx="0" cy="0"/>
        </a:xfrm>
      </p:grpSpPr>
      <p:sp>
        <p:nvSpPr>
          <p:cNvPr id="3229" name="Google Shape;3229;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8661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1939199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lstStyle>
            <a:lvl1pPr marL="457200" lvl="0" indent="-228600">
              <a:spcBef>
                <a:spcPts val="360"/>
              </a:spcBef>
              <a:spcAft>
                <a:spcPts val="0"/>
              </a:spcAft>
              <a:buSzPts val="1800"/>
              <a:buNone/>
              <a:defRPr sz="1800"/>
            </a:lvl1pPr>
          </a:lstStyle>
          <a:p>
            <a:endParaRPr/>
          </a:p>
        </p:txBody>
      </p:sp>
      <p:sp>
        <p:nvSpPr>
          <p:cNvPr id="2953" name="Google Shape;2953;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7204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462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739210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srcRect t="274" b="274"/>
          <a:stretch/>
        </p:blipFill>
        <p:spPr>
          <a:xfrm>
            <a:off x="0" y="645"/>
            <a:ext cx="9141708" cy="514221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stretch>
            <a:fillRect/>
          </a:stretch>
        </p:blipFill>
        <p:spPr>
          <a:xfrm>
            <a:off x="438817" y="1719569"/>
            <a:ext cx="3127628" cy="863088"/>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0340634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a:blip r:embed="rId2"/>
          <a:stretch>
            <a:fillRect/>
          </a:stretch>
        </p:blipFill>
        <p:spPr>
          <a:xfrm>
            <a:off x="2531745" y="0"/>
            <a:ext cx="6612255" cy="51435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83198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499703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691699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532053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4177766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1662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150560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172558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273660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786563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507259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23381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274632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758290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171261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21246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2140978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982833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7566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srcRect t="274" b="274"/>
          <a:stretch/>
        </p:blipFill>
        <p:spPr>
          <a:xfrm>
            <a:off x="0" y="645"/>
            <a:ext cx="9141708" cy="514221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2535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63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378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475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325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24613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785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9201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79753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1348771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3161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708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74686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03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669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199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0644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545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061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20077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229024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35079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6895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287003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438817" y="1719570"/>
            <a:ext cx="3127628" cy="863089"/>
          </a:xfrm>
          <a:prstGeom prst="rect">
            <a:avLst/>
          </a:prstGeom>
        </p:spPr>
      </p:pic>
    </p:spTree>
    <p:extLst>
      <p:ext uri="{BB962C8B-B14F-4D97-AF65-F5344CB8AC3E}">
        <p14:creationId xmlns:p14="http://schemas.microsoft.com/office/powerpoint/2010/main" val="3484524122"/>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2531745" y="0"/>
            <a:ext cx="6612255"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1425397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984516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60644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71396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72444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762575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image" Target="../media/image1.emf"/><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41" Type="http://schemas.openxmlformats.org/officeDocument/2006/relationships/theme" Target="../theme/theme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theme" Target="../theme/theme3.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image" Target="../media/image1.emf"/><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4" Type="http://schemas.openxmlformats.org/officeDocument/2006/relationships/image" Target="../media/image2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theme" Target="../theme/theme5.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4"/>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7561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871" r:id="rId51"/>
    <p:sldLayoutId id="2147483872" r:id="rId52"/>
  </p:sldLayoutIdLst>
  <p:transition>
    <p:fade/>
  </p:transition>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387110"/>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869" r:id="rId39"/>
    <p:sldLayoutId id="2147483870" r:id="rId4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22959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866" r:id="rId39"/>
    <p:sldLayoutId id="2147483867" r:id="rId40"/>
    <p:sldLayoutId id="2147483868" r:id="rId41"/>
  </p:sldLayoutIdLst>
  <p:transition>
    <p:fade/>
  </p:transition>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7071920" y="2131545"/>
            <a:ext cx="5137029" cy="873583"/>
          </a:xfrm>
          <a:prstGeom prst="rect">
            <a:avLst/>
          </a:prstGeom>
        </p:spPr>
      </p:pic>
    </p:spTree>
    <p:extLst>
      <p:ext uri="{BB962C8B-B14F-4D97-AF65-F5344CB8AC3E}">
        <p14:creationId xmlns:p14="http://schemas.microsoft.com/office/powerpoint/2010/main" val="1667545530"/>
      </p:ext>
    </p:extLst>
  </p:cSld>
  <p:clrMap bg1="lt1" tx1="dk1" bg2="lt2" tx2="dk2" accent1="accent1" accent2="accent2" accent3="accent3" accent4="accent4" accent5="accent5" accent6="accent6" hlink="hlink" folHlink="folHlink"/>
  <p:sldLayoutIdLst>
    <p:sldLayoutId id="2147483808" r:id="rId1"/>
    <p:sldLayoutId id="2147483929" r:id="rId2"/>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12/3/2019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255777589"/>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7" r:id="rId15"/>
    <p:sldLayoutId id="2147483928" r:id="rId16"/>
    <p:sldLayoutId id="2147483823" r:id="rId17"/>
    <p:sldLayoutId id="2147483824" r:id="rId18"/>
    <p:sldLayoutId id="2147483826" r:id="rId19"/>
    <p:sldLayoutId id="2147483844" r:id="rId2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7.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1.xml"/><Relationship Id="rId1" Type="http://schemas.openxmlformats.org/officeDocument/2006/relationships/slideLayout" Target="../slideLayouts/slideLayout148.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2.xml"/><Relationship Id="rId1" Type="http://schemas.openxmlformats.org/officeDocument/2006/relationships/slideLayout" Target="../slideLayouts/slideLayout1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8.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48.xml"/></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0.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48.xml"/><Relationship Id="rId4" Type="http://schemas.openxmlformats.org/officeDocument/2006/relationships/comments" Target="../comments/comment5.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8.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9.xml"/><Relationship Id="rId1" Type="http://schemas.openxmlformats.org/officeDocument/2006/relationships/slideLayout" Target="../slideLayouts/slideLayout148.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4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8.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8.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288770" y="1818315"/>
            <a:ext cx="4836026" cy="1986769"/>
          </a:xfrm>
          <a:prstGeom prst="rect">
            <a:avLst/>
          </a:prstGeom>
          <a:noFill/>
        </p:spPr>
        <p:txBody>
          <a:bodyPr vert="horz" wrap="square" lIns="0" tIns="0" rIns="0" bIns="134464"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685775"/>
            <a:r>
              <a:rPr lang="en-US" sz="3677" spc="-37" dirty="0">
                <a:solidFill>
                  <a:srgbClr val="FFFFFF"/>
                </a:solidFill>
                <a:latin typeface="Segoe UI Semibold"/>
              </a:rPr>
              <a:t>Microsoft Azure Training Day: </a:t>
            </a:r>
            <a:br>
              <a:rPr lang="en-US" sz="3677" spc="-37" dirty="0">
                <a:solidFill>
                  <a:srgbClr val="0078D3"/>
                </a:solidFill>
                <a:latin typeface="Segoe UI Semibold"/>
              </a:rPr>
            </a:br>
            <a:r>
              <a:rPr lang="en-US" sz="3677" spc="-37" dirty="0">
                <a:solidFill>
                  <a:schemeClr val="accent2">
                    <a:lumMod val="60000"/>
                    <a:lumOff val="40000"/>
                  </a:schemeClr>
                </a:solidFill>
                <a:latin typeface="Segoe UI Semibold"/>
              </a:rPr>
              <a:t>Modernizing your application with containers and Serverless</a:t>
            </a:r>
          </a:p>
        </p:txBody>
      </p:sp>
      <p:sp>
        <p:nvSpPr>
          <p:cNvPr id="3" name="Text Placeholder 2">
            <a:extLst>
              <a:ext uri="{FF2B5EF4-FFF2-40B4-BE49-F238E27FC236}">
                <a16:creationId xmlns:a16="http://schemas.microsoft.com/office/drawing/2014/main" id="{58FE9E7C-3B32-4073-9863-5B9BA71CC89B}"/>
              </a:ext>
            </a:extLst>
          </p:cNvPr>
          <p:cNvSpPr txBox="1">
            <a:spLocks/>
          </p:cNvSpPr>
          <p:nvPr/>
        </p:nvSpPr>
        <p:spPr>
          <a:xfrm>
            <a:off x="175103" y="3805084"/>
            <a:ext cx="5692775" cy="1032387"/>
          </a:xfrm>
          <a:prstGeom prst="rect">
            <a:avLst/>
          </a:prstGeom>
        </p:spPr>
        <p:txBody>
          <a:bodyPr vert="horz" lIns="91440" tIns="45720" rIns="91440" bIns="45720" rtlCol="0">
            <a:normAutofit fontScale="6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900" dirty="0">
                <a:solidFill>
                  <a:schemeClr val="accent3">
                    <a:lumMod val="20000"/>
                    <a:lumOff val="80000"/>
                  </a:schemeClr>
                </a:solidFill>
              </a:rPr>
              <a:t>Irina Kostina, Cloud Solution Architect ISV</a:t>
            </a:r>
          </a:p>
          <a:p>
            <a:pPr marL="0" indent="0">
              <a:buNone/>
            </a:pPr>
            <a:endParaRPr lang="en-US" dirty="0">
              <a:solidFill>
                <a:schemeClr val="accent3">
                  <a:lumMod val="20000"/>
                  <a:lumOff val="80000"/>
                </a:schemeClr>
              </a:solidFill>
            </a:endParaRPr>
          </a:p>
          <a:p>
            <a:pPr marL="0" indent="0">
              <a:buNone/>
            </a:pPr>
            <a:r>
              <a:rPr lang="en-US" dirty="0">
                <a:solidFill>
                  <a:schemeClr val="accent3">
                    <a:lumMod val="20000"/>
                    <a:lumOff val="80000"/>
                  </a:schemeClr>
                </a:solidFill>
              </a:rPr>
              <a:t>https://linkedin.com/in/irina-kostina</a:t>
            </a:r>
          </a:p>
          <a:p>
            <a:pPr marL="0" indent="0">
              <a:buNone/>
            </a:pPr>
            <a:r>
              <a:rPr lang="en-US" dirty="0">
                <a:solidFill>
                  <a:schemeClr val="accent3">
                    <a:lumMod val="20000"/>
                    <a:lumOff val="80000"/>
                  </a:schemeClr>
                </a:solidFill>
              </a:rPr>
              <a:t>Irina.Kostina@Microsoft.com</a:t>
            </a:r>
          </a:p>
          <a:p>
            <a:pPr marL="0" indent="0">
              <a:buNone/>
            </a:pPr>
            <a:endParaRPr lang="en-US" dirty="0">
              <a:solidFill>
                <a:schemeClr val="bg2"/>
              </a:solidFill>
            </a:endParaRPr>
          </a:p>
        </p:txBody>
      </p:sp>
    </p:spTree>
    <p:extLst>
      <p:ext uri="{BB962C8B-B14F-4D97-AF65-F5344CB8AC3E}">
        <p14:creationId xmlns:p14="http://schemas.microsoft.com/office/powerpoint/2010/main" val="81094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en-US" dirty="0">
                <a:solidFill>
                  <a:schemeClr val="accent2">
                    <a:lumMod val="60000"/>
                    <a:lumOff val="40000"/>
                  </a:schemeClr>
                </a:solidFill>
              </a:rPr>
              <a:t>A Little Bit </a:t>
            </a:r>
            <a:r>
              <a:rPr lang="en" dirty="0">
                <a:solidFill>
                  <a:schemeClr val="accent2">
                    <a:lumMod val="60000"/>
                    <a:lumOff val="40000"/>
                  </a:schemeClr>
                </a:solidFill>
              </a:rPr>
              <a:t>Like a VM, But...</a:t>
            </a:r>
            <a:endParaRPr lang="en-US" dirty="0">
              <a:solidFill>
                <a:schemeClr val="accent2">
                  <a:lumMod val="60000"/>
                  <a:lumOff val="40000"/>
                </a:schemeClr>
              </a:solidFill>
            </a:endParaRPr>
          </a:p>
        </p:txBody>
      </p:sp>
      <p:sp>
        <p:nvSpPr>
          <p:cNvPr id="3871" name="Google Shape;3871;p18"/>
          <p:cNvSpPr txBox="1">
            <a:spLocks noGrp="1"/>
          </p:cNvSpPr>
          <p:nvPr>
            <p:ph type="body" sz="quarter" idx="10"/>
          </p:nvPr>
        </p:nvSpPr>
        <p:spPr>
          <a:xfrm>
            <a:off x="323888" y="1902532"/>
            <a:ext cx="8263890" cy="1731243"/>
          </a:xfrm>
          <a:prstGeom prst="rect">
            <a:avLst/>
          </a:prstGeom>
        </p:spPr>
        <p:txBody>
          <a:bodyPr spcFirstLastPara="1" wrap="square" lIns="91425" tIns="91425" rIns="91425" bIns="91425" anchor="t" anchorCtr="0">
            <a:noAutofit/>
          </a:bodyPr>
          <a:lstStyle/>
          <a:p>
            <a:r>
              <a:rPr lang="en-US" dirty="0">
                <a:solidFill>
                  <a:schemeClr val="accent2">
                    <a:lumMod val="60000"/>
                    <a:lumOff val="40000"/>
                  </a:schemeClr>
                </a:solidFill>
              </a:rPr>
              <a:t>Open format (OCI) &amp; API</a:t>
            </a:r>
          </a:p>
          <a:p>
            <a:r>
              <a:rPr lang="en-US" dirty="0">
                <a:solidFill>
                  <a:schemeClr val="accent2">
                    <a:lumMod val="60000"/>
                    <a:lumOff val="40000"/>
                  </a:schemeClr>
                </a:solidFill>
              </a:rPr>
              <a:t>Shared OS Kernel</a:t>
            </a:r>
          </a:p>
          <a:p>
            <a:r>
              <a:rPr lang="en-US" i="1" dirty="0">
                <a:solidFill>
                  <a:schemeClr val="accent2">
                    <a:lumMod val="60000"/>
                    <a:lumOff val="40000"/>
                  </a:schemeClr>
                </a:solidFill>
              </a:rPr>
              <a:t>Different security model</a:t>
            </a:r>
          </a:p>
          <a:p>
            <a:r>
              <a:rPr lang="en-US" i="1" dirty="0">
                <a:solidFill>
                  <a:schemeClr val="accent2">
                    <a:lumMod val="60000"/>
                    <a:lumOff val="40000"/>
                  </a:schemeClr>
                </a:solidFill>
              </a:rPr>
              <a:t>Smaller, Faster</a:t>
            </a:r>
          </a:p>
          <a:p>
            <a:endParaRPr lang="en-US" i="1" dirty="0"/>
          </a:p>
        </p:txBody>
      </p:sp>
      <p:pic>
        <p:nvPicPr>
          <p:cNvPr id="3" name="Picture 2">
            <a:extLst>
              <a:ext uri="{FF2B5EF4-FFF2-40B4-BE49-F238E27FC236}">
                <a16:creationId xmlns:a16="http://schemas.microsoft.com/office/drawing/2014/main" id="{A712A298-D039-42B2-AFE4-A50079DA749D}"/>
              </a:ext>
            </a:extLst>
          </p:cNvPr>
          <p:cNvPicPr>
            <a:picLocks noChangeAspect="1"/>
          </p:cNvPicPr>
          <p:nvPr/>
        </p:nvPicPr>
        <p:blipFill>
          <a:blip r:embed="rId3"/>
          <a:stretch>
            <a:fillRect/>
          </a:stretch>
        </p:blipFill>
        <p:spPr>
          <a:xfrm>
            <a:off x="3578143" y="1428506"/>
            <a:ext cx="5241969" cy="2949635"/>
          </a:xfrm>
          <a:prstGeom prst="rect">
            <a:avLst/>
          </a:prstGeom>
        </p:spPr>
      </p:pic>
    </p:spTree>
    <p:extLst>
      <p:ext uri="{BB962C8B-B14F-4D97-AF65-F5344CB8AC3E}">
        <p14:creationId xmlns:p14="http://schemas.microsoft.com/office/powerpoint/2010/main" val="34616916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en" dirty="0">
                <a:solidFill>
                  <a:schemeClr val="accent2">
                    <a:lumMod val="60000"/>
                    <a:lumOff val="40000"/>
                  </a:schemeClr>
                </a:solidFill>
              </a:rPr>
              <a:t>How do containers work?</a:t>
            </a:r>
            <a:endParaRPr lang="en-US" dirty="0">
              <a:solidFill>
                <a:schemeClr val="accent2">
                  <a:lumMod val="60000"/>
                  <a:lumOff val="40000"/>
                </a:schemeClr>
              </a:solidFill>
            </a:endParaRP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endParaRPr lang="en-US" dirty="0">
              <a:solidFill>
                <a:schemeClr val="accent2">
                  <a:lumMod val="60000"/>
                  <a:lumOff val="40000"/>
                </a:schemeClr>
              </a:solidFill>
            </a:endParaRPr>
          </a:p>
          <a:p>
            <a:r>
              <a:rPr lang="en-US" dirty="0">
                <a:solidFill>
                  <a:schemeClr val="accent2">
                    <a:lumMod val="60000"/>
                    <a:lumOff val="40000"/>
                  </a:schemeClr>
                </a:solidFill>
              </a:rPr>
              <a:t>Highly configured processes.</a:t>
            </a:r>
          </a:p>
          <a:p>
            <a:endParaRPr lang="en-US" dirty="0">
              <a:solidFill>
                <a:schemeClr val="accent2">
                  <a:lumMod val="60000"/>
                  <a:lumOff val="40000"/>
                </a:schemeClr>
              </a:solidFill>
            </a:endParaRPr>
          </a:p>
          <a:p>
            <a:r>
              <a:rPr lang="en-US" dirty="0">
                <a:solidFill>
                  <a:schemeClr val="accent2">
                    <a:lumMod val="60000"/>
                    <a:lumOff val="40000"/>
                  </a:schemeClr>
                </a:solidFill>
              </a:rPr>
              <a:t>They leverage kernel features:</a:t>
            </a:r>
          </a:p>
          <a:p>
            <a:pPr lvl="1"/>
            <a:r>
              <a:rPr lang="en-US" sz="2000" b="1" dirty="0" err="1"/>
              <a:t>Cgroups</a:t>
            </a:r>
            <a:r>
              <a:rPr lang="en-US" dirty="0">
                <a:solidFill>
                  <a:schemeClr val="accent2">
                    <a:lumMod val="60000"/>
                    <a:lumOff val="40000"/>
                  </a:schemeClr>
                </a:solidFill>
              </a:rPr>
              <a:t> control the resources it can consume (</a:t>
            </a:r>
            <a:r>
              <a:rPr lang="en-US" dirty="0" err="1">
                <a:solidFill>
                  <a:schemeClr val="accent2">
                    <a:lumMod val="60000"/>
                    <a:lumOff val="40000"/>
                  </a:schemeClr>
                </a:solidFill>
              </a:rPr>
              <a:t>cpu</a:t>
            </a:r>
            <a:r>
              <a:rPr lang="en-US" dirty="0">
                <a:solidFill>
                  <a:schemeClr val="accent2">
                    <a:lumMod val="60000"/>
                    <a:lumOff val="40000"/>
                  </a:schemeClr>
                </a:solidFill>
              </a:rPr>
              <a:t>, memory, </a:t>
            </a:r>
            <a:r>
              <a:rPr lang="en-US" dirty="0" err="1">
                <a:solidFill>
                  <a:schemeClr val="accent2">
                    <a:lumMod val="60000"/>
                    <a:lumOff val="40000"/>
                  </a:schemeClr>
                </a:solidFill>
              </a:rPr>
              <a:t>blkio</a:t>
            </a:r>
            <a:r>
              <a:rPr lang="en-US" dirty="0">
                <a:solidFill>
                  <a:schemeClr val="accent2">
                    <a:lumMod val="60000"/>
                    <a:lumOff val="40000"/>
                  </a:schemeClr>
                </a:solidFill>
              </a:rPr>
              <a:t>, devices, </a:t>
            </a:r>
            <a:r>
              <a:rPr lang="en-US" dirty="0" err="1">
                <a:solidFill>
                  <a:schemeClr val="accent2">
                    <a:lumMod val="60000"/>
                    <a:lumOff val="40000"/>
                  </a:schemeClr>
                </a:solidFill>
              </a:rPr>
              <a:t>net_prio</a:t>
            </a:r>
            <a:r>
              <a:rPr lang="en-US" dirty="0">
                <a:solidFill>
                  <a:schemeClr val="accent2">
                    <a:lumMod val="60000"/>
                    <a:lumOff val="40000"/>
                  </a:schemeClr>
                </a:solidFill>
              </a:rPr>
              <a:t>, </a:t>
            </a:r>
            <a:r>
              <a:rPr lang="en-US" dirty="0" err="1">
                <a:solidFill>
                  <a:schemeClr val="accent2">
                    <a:lumMod val="60000"/>
                    <a:lumOff val="40000"/>
                  </a:schemeClr>
                </a:solidFill>
              </a:rPr>
              <a:t>etc</a:t>
            </a:r>
            <a:r>
              <a:rPr lang="en-US" dirty="0">
                <a:solidFill>
                  <a:schemeClr val="accent2">
                    <a:lumMod val="60000"/>
                    <a:lumOff val="40000"/>
                  </a:schemeClr>
                </a:solidFill>
              </a:rPr>
              <a:t>)</a:t>
            </a:r>
          </a:p>
          <a:p>
            <a:pPr lvl="1"/>
            <a:r>
              <a:rPr lang="en-US" sz="2000" b="1" dirty="0"/>
              <a:t>Namespaces</a:t>
            </a:r>
            <a:r>
              <a:rPr lang="en-US" dirty="0">
                <a:solidFill>
                  <a:schemeClr val="accent2">
                    <a:lumMod val="60000"/>
                    <a:lumOff val="40000"/>
                  </a:schemeClr>
                </a:solidFill>
              </a:rPr>
              <a:t> control what the process can see (net, </a:t>
            </a:r>
            <a:r>
              <a:rPr lang="en-US" dirty="0" err="1">
                <a:solidFill>
                  <a:schemeClr val="accent2">
                    <a:lumMod val="60000"/>
                    <a:lumOff val="40000"/>
                  </a:schemeClr>
                </a:solidFill>
              </a:rPr>
              <a:t>mnt</a:t>
            </a:r>
            <a:r>
              <a:rPr lang="en-US" dirty="0">
                <a:solidFill>
                  <a:schemeClr val="accent2">
                    <a:lumMod val="60000"/>
                    <a:lumOff val="40000"/>
                  </a:schemeClr>
                </a:solidFill>
              </a:rPr>
              <a:t>, </a:t>
            </a:r>
            <a:r>
              <a:rPr lang="en-US" dirty="0" err="1">
                <a:solidFill>
                  <a:schemeClr val="accent2">
                    <a:lumMod val="60000"/>
                    <a:lumOff val="40000"/>
                  </a:schemeClr>
                </a:solidFill>
              </a:rPr>
              <a:t>pid</a:t>
            </a:r>
            <a:r>
              <a:rPr lang="en-US" dirty="0">
                <a:solidFill>
                  <a:schemeClr val="accent2">
                    <a:lumMod val="60000"/>
                    <a:lumOff val="40000"/>
                  </a:schemeClr>
                </a:solidFill>
              </a:rPr>
              <a:t>, user, </a:t>
            </a:r>
            <a:r>
              <a:rPr lang="en-US" dirty="0" err="1">
                <a:solidFill>
                  <a:schemeClr val="accent2">
                    <a:lumMod val="60000"/>
                    <a:lumOff val="40000"/>
                  </a:schemeClr>
                </a:solidFill>
              </a:rPr>
              <a:t>ipc</a:t>
            </a:r>
            <a:r>
              <a:rPr lang="en-US" dirty="0">
                <a:solidFill>
                  <a:schemeClr val="accent2">
                    <a:lumMod val="60000"/>
                    <a:lumOff val="40000"/>
                  </a:schemeClr>
                </a:solidFill>
              </a:rPr>
              <a:t>, </a:t>
            </a:r>
            <a:r>
              <a:rPr lang="en-US" dirty="0" err="1">
                <a:solidFill>
                  <a:schemeClr val="accent2">
                    <a:lumMod val="60000"/>
                    <a:lumOff val="40000"/>
                  </a:schemeClr>
                </a:solidFill>
              </a:rPr>
              <a:t>etc</a:t>
            </a:r>
            <a:r>
              <a:rPr lang="en-US" dirty="0">
                <a:solidFill>
                  <a:schemeClr val="accent2">
                    <a:lumMod val="60000"/>
                    <a:lumOff val="40000"/>
                  </a:schemeClr>
                </a:solidFill>
              </a:rPr>
              <a:t>)</a:t>
            </a:r>
          </a:p>
          <a:p>
            <a:pPr marL="171450" lvl="1" indent="0">
              <a:buNone/>
            </a:pPr>
            <a:endParaRPr lang="en-US" dirty="0">
              <a:solidFill>
                <a:schemeClr val="accent2">
                  <a:lumMod val="60000"/>
                  <a:lumOff val="40000"/>
                </a:schemeClr>
              </a:solidFill>
            </a:endParaRPr>
          </a:p>
          <a:p>
            <a:r>
              <a:rPr lang="en-US" dirty="0">
                <a:solidFill>
                  <a:schemeClr val="accent2">
                    <a:lumMod val="60000"/>
                    <a:lumOff val="40000"/>
                  </a:schemeClr>
                </a:solidFill>
              </a:rPr>
              <a:t>Orchestrator pulls image and executes it</a:t>
            </a:r>
          </a:p>
        </p:txBody>
      </p:sp>
    </p:spTree>
    <p:extLst>
      <p:ext uri="{BB962C8B-B14F-4D97-AF65-F5344CB8AC3E}">
        <p14:creationId xmlns:p14="http://schemas.microsoft.com/office/powerpoint/2010/main" val="34455839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da-DK" dirty="0">
                <a:solidFill>
                  <a:schemeClr val="accent2">
                    <a:lumMod val="60000"/>
                    <a:lumOff val="40000"/>
                  </a:schemeClr>
                </a:solidFill>
              </a:rPr>
              <a:t>Security considerations</a:t>
            </a:r>
            <a:endParaRPr lang="en-US" dirty="0">
              <a:solidFill>
                <a:schemeClr val="accent2">
                  <a:lumMod val="60000"/>
                  <a:lumOff val="40000"/>
                </a:schemeClr>
              </a:solidFill>
            </a:endParaRPr>
          </a:p>
        </p:txBody>
      </p:sp>
      <p:sp>
        <p:nvSpPr>
          <p:cNvPr id="3871" name="Google Shape;3871;p18"/>
          <p:cNvSpPr txBox="1">
            <a:spLocks noGrp="1"/>
          </p:cNvSpPr>
          <p:nvPr>
            <p:ph type="body" sz="quarter" idx="10"/>
          </p:nvPr>
        </p:nvSpPr>
        <p:spPr>
          <a:xfrm>
            <a:off x="438150" y="1076623"/>
            <a:ext cx="8268286" cy="3732954"/>
          </a:xfrm>
          <a:prstGeom prst="rect">
            <a:avLst/>
          </a:prstGeom>
        </p:spPr>
        <p:txBody>
          <a:bodyPr spcFirstLastPara="1" wrap="square" lIns="91425" tIns="91425" rIns="91425" bIns="91425" anchor="t" anchorCtr="0">
            <a:noAutofit/>
          </a:bodyPr>
          <a:lstStyle/>
          <a:p>
            <a:r>
              <a:rPr lang="en-US" dirty="0">
                <a:solidFill>
                  <a:schemeClr val="accent2">
                    <a:lumMod val="60000"/>
                    <a:lumOff val="40000"/>
                  </a:schemeClr>
                </a:solidFill>
              </a:rPr>
              <a:t>Containers share a kernel with the host OS</a:t>
            </a:r>
          </a:p>
          <a:p>
            <a:r>
              <a:rPr lang="en-US" dirty="0">
                <a:solidFill>
                  <a:schemeClr val="accent2">
                    <a:lumMod val="60000"/>
                    <a:lumOff val="40000"/>
                  </a:schemeClr>
                </a:solidFill>
              </a:rPr>
              <a:t>While containers offer a degree of isolation, they are not a hard security boundary</a:t>
            </a:r>
          </a:p>
          <a:p>
            <a:r>
              <a:rPr lang="en-US" dirty="0">
                <a:solidFill>
                  <a:schemeClr val="accent2">
                    <a:lumMod val="60000"/>
                    <a:lumOff val="40000"/>
                  </a:schemeClr>
                </a:solidFill>
              </a:rPr>
              <a:t>Kernel exploits and misconfigurations can allow an attacker to break out of the container</a:t>
            </a:r>
          </a:p>
          <a:p>
            <a:r>
              <a:rPr lang="en-US" b="1" dirty="0" err="1"/>
              <a:t>SELinux</a:t>
            </a:r>
            <a:r>
              <a:rPr lang="en-US" b="1" dirty="0"/>
              <a:t>, </a:t>
            </a:r>
            <a:r>
              <a:rPr lang="en-US" b="1" dirty="0" err="1"/>
              <a:t>AppArmor</a:t>
            </a:r>
            <a:r>
              <a:rPr lang="en-US" b="1" dirty="0"/>
              <a:t>, </a:t>
            </a:r>
            <a:r>
              <a:rPr lang="en-US" b="1" dirty="0" err="1"/>
              <a:t>Seccomp</a:t>
            </a:r>
            <a:r>
              <a:rPr lang="en-US" dirty="0">
                <a:solidFill>
                  <a:schemeClr val="accent2">
                    <a:lumMod val="60000"/>
                    <a:lumOff val="40000"/>
                  </a:schemeClr>
                </a:solidFill>
              </a:rPr>
              <a:t> profiles can help to minimize the attack surface. (Linux)</a:t>
            </a:r>
          </a:p>
          <a:p>
            <a:r>
              <a:rPr lang="en-US" dirty="0">
                <a:solidFill>
                  <a:schemeClr val="accent2">
                    <a:lumMod val="60000"/>
                    <a:lumOff val="40000"/>
                  </a:schemeClr>
                </a:solidFill>
              </a:rPr>
              <a:t>Windows Hyper-V containers are highly tuned VMs and </a:t>
            </a:r>
            <a:r>
              <a:rPr lang="en-US" i="1" dirty="0">
                <a:solidFill>
                  <a:schemeClr val="accent2">
                    <a:lumMod val="60000"/>
                    <a:lumOff val="40000"/>
                  </a:schemeClr>
                </a:solidFill>
              </a:rPr>
              <a:t>do</a:t>
            </a:r>
            <a:r>
              <a:rPr lang="en-US" dirty="0">
                <a:solidFill>
                  <a:schemeClr val="accent2">
                    <a:lumMod val="60000"/>
                    <a:lumOff val="40000"/>
                  </a:schemeClr>
                </a:solidFill>
              </a:rPr>
              <a:t> provide VM level isolation</a:t>
            </a:r>
          </a:p>
          <a:p>
            <a:endParaRPr lang="en-US" dirty="0">
              <a:solidFill>
                <a:schemeClr val="accent2">
                  <a:lumMod val="60000"/>
                  <a:lumOff val="40000"/>
                </a:schemeClr>
              </a:solidFill>
            </a:endParaRPr>
          </a:p>
        </p:txBody>
      </p:sp>
    </p:spTree>
    <p:extLst>
      <p:ext uri="{BB962C8B-B14F-4D97-AF65-F5344CB8AC3E}">
        <p14:creationId xmlns:p14="http://schemas.microsoft.com/office/powerpoint/2010/main" val="25300954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767C-F04B-42CC-B9CE-180E82982F32}"/>
              </a:ext>
            </a:extLst>
          </p:cNvPr>
          <p:cNvSpPr>
            <a:spLocks noGrp="1"/>
          </p:cNvSpPr>
          <p:nvPr>
            <p:ph type="title"/>
          </p:nvPr>
        </p:nvSpPr>
        <p:spPr/>
        <p:txBody>
          <a:bodyPr/>
          <a:lstStyle/>
          <a:p>
            <a:pPr algn="ctr"/>
            <a:r>
              <a:rPr lang="en-US" dirty="0">
                <a:solidFill>
                  <a:schemeClr val="accent2">
                    <a:lumMod val="60000"/>
                    <a:lumOff val="40000"/>
                  </a:schemeClr>
                </a:solidFill>
              </a:rPr>
              <a:t>Windows containers</a:t>
            </a:r>
            <a:endParaRPr lang="da-DK"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065B10F4-AB3B-4883-8C58-821EBAEAA1EA}"/>
              </a:ext>
            </a:extLst>
          </p:cNvPr>
          <p:cNvSpPr>
            <a:spLocks noGrp="1"/>
          </p:cNvSpPr>
          <p:nvPr>
            <p:ph type="body" sz="quarter" idx="10"/>
          </p:nvPr>
        </p:nvSpPr>
        <p:spPr>
          <a:xfrm>
            <a:off x="438150" y="1076623"/>
            <a:ext cx="8263890" cy="3490186"/>
          </a:xfrm>
        </p:spPr>
        <p:txBody>
          <a:bodyPr/>
          <a:lstStyle/>
          <a:p>
            <a:r>
              <a:rPr lang="en-US" b="1" dirty="0">
                <a:solidFill>
                  <a:schemeClr val="accent2">
                    <a:lumMod val="60000"/>
                    <a:lumOff val="40000"/>
                  </a:schemeClr>
                </a:solidFill>
              </a:rPr>
              <a:t>Windows</a:t>
            </a:r>
            <a:r>
              <a:rPr lang="en-US" dirty="0">
                <a:solidFill>
                  <a:schemeClr val="accent2">
                    <a:lumMod val="60000"/>
                    <a:lumOff val="40000"/>
                  </a:schemeClr>
                </a:solidFill>
              </a:rPr>
              <a:t> - contains the full set of Windows APIs and system services (minus server roles).</a:t>
            </a:r>
          </a:p>
          <a:p>
            <a:r>
              <a:rPr lang="en-US" b="1" dirty="0">
                <a:solidFill>
                  <a:schemeClr val="accent2">
                    <a:lumMod val="60000"/>
                    <a:lumOff val="40000"/>
                  </a:schemeClr>
                </a:solidFill>
              </a:rPr>
              <a:t>Windows Server Core</a:t>
            </a:r>
            <a:r>
              <a:rPr lang="en-US" dirty="0">
                <a:solidFill>
                  <a:schemeClr val="accent2">
                    <a:lumMod val="60000"/>
                    <a:lumOff val="40000"/>
                  </a:schemeClr>
                </a:solidFill>
              </a:rPr>
              <a:t> - a smaller image that contains a subset of the Windows Server APIs–namely the full .NET framework. It also includes most server roles (~9GB)</a:t>
            </a:r>
          </a:p>
          <a:p>
            <a:r>
              <a:rPr lang="en-US" b="1" dirty="0">
                <a:solidFill>
                  <a:schemeClr val="accent2">
                    <a:lumMod val="60000"/>
                    <a:lumOff val="40000"/>
                  </a:schemeClr>
                </a:solidFill>
              </a:rPr>
              <a:t>Nano Server</a:t>
            </a:r>
            <a:r>
              <a:rPr lang="en-US" dirty="0">
                <a:solidFill>
                  <a:schemeClr val="accent2">
                    <a:lumMod val="60000"/>
                    <a:lumOff val="40000"/>
                  </a:schemeClr>
                </a:solidFill>
              </a:rPr>
              <a:t> - the smallest Windows Server image, with support for the .NET Core APIs and some server roles (~600MB)</a:t>
            </a:r>
          </a:p>
          <a:p>
            <a:r>
              <a:rPr lang="en-US" b="1" dirty="0">
                <a:solidFill>
                  <a:schemeClr val="accent2">
                    <a:lumMod val="60000"/>
                    <a:lumOff val="40000"/>
                  </a:schemeClr>
                </a:solidFill>
              </a:rPr>
              <a:t>Windows 10 IoT Core</a:t>
            </a:r>
            <a:r>
              <a:rPr lang="en-US" dirty="0">
                <a:solidFill>
                  <a:schemeClr val="accent2">
                    <a:lumMod val="60000"/>
                    <a:lumOff val="40000"/>
                  </a:schemeClr>
                </a:solidFill>
              </a:rPr>
              <a:t> – for hardware manufacturers for IoT devices that run ARM or x86/x64 processors</a:t>
            </a:r>
          </a:p>
          <a:p>
            <a:endParaRPr lang="da-DK" dirty="0">
              <a:solidFill>
                <a:schemeClr val="accent2">
                  <a:lumMod val="60000"/>
                  <a:lumOff val="40000"/>
                </a:schemeClr>
              </a:solidFill>
            </a:endParaRPr>
          </a:p>
        </p:txBody>
      </p:sp>
    </p:spTree>
    <p:extLst>
      <p:ext uri="{BB962C8B-B14F-4D97-AF65-F5344CB8AC3E}">
        <p14:creationId xmlns:p14="http://schemas.microsoft.com/office/powerpoint/2010/main" val="2431592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da-DK" dirty="0">
                <a:solidFill>
                  <a:schemeClr val="accent2">
                    <a:lumMod val="60000"/>
                    <a:lumOff val="40000"/>
                  </a:schemeClr>
                </a:solidFill>
              </a:rPr>
              <a:t>Wrap up - </a:t>
            </a:r>
            <a:r>
              <a:rPr lang="en" dirty="0">
                <a:solidFill>
                  <a:schemeClr val="accent2">
                    <a:lumMod val="60000"/>
                    <a:lumOff val="40000"/>
                  </a:schemeClr>
                </a:solidFill>
              </a:rPr>
              <a:t>What are Containers?</a:t>
            </a:r>
          </a:p>
        </p:txBody>
      </p:sp>
      <p:sp>
        <p:nvSpPr>
          <p:cNvPr id="3871" name="Google Shape;3871;p18"/>
          <p:cNvSpPr txBox="1">
            <a:spLocks noGrp="1"/>
          </p:cNvSpPr>
          <p:nvPr>
            <p:ph type="body" sz="quarter" idx="10"/>
          </p:nvPr>
        </p:nvSpPr>
        <p:spPr>
          <a:xfrm>
            <a:off x="628649" y="1607565"/>
            <a:ext cx="8318705" cy="2168022"/>
          </a:xfrm>
          <a:prstGeom prst="rect">
            <a:avLst/>
          </a:prstGeom>
        </p:spPr>
        <p:txBody>
          <a:bodyPr spcFirstLastPara="1" wrap="square" lIns="91425" tIns="91425" rIns="91425" bIns="91425" anchor="t" anchorCtr="0">
            <a:noAutofit/>
          </a:bodyPr>
          <a:lstStyle/>
          <a:p>
            <a:r>
              <a:rPr lang="en-US" dirty="0">
                <a:solidFill>
                  <a:schemeClr val="accent2">
                    <a:lumMod val="60000"/>
                    <a:lumOff val="40000"/>
                  </a:schemeClr>
                </a:solidFill>
              </a:rPr>
              <a:t>Clear boundaries for your applications, allowing you to know which assets belong to which application and who owns it. </a:t>
            </a:r>
          </a:p>
          <a:p>
            <a:r>
              <a:rPr lang="en-US" dirty="0">
                <a:solidFill>
                  <a:schemeClr val="accent2">
                    <a:lumMod val="60000"/>
                    <a:lumOff val="40000"/>
                  </a:schemeClr>
                </a:solidFill>
              </a:rPr>
              <a:t>No more leftover cruft from previous installations or versions.</a:t>
            </a:r>
          </a:p>
          <a:p>
            <a:r>
              <a:rPr lang="en-US" dirty="0">
                <a:solidFill>
                  <a:schemeClr val="accent2">
                    <a:lumMod val="60000"/>
                    <a:lumOff val="40000"/>
                  </a:schemeClr>
                </a:solidFill>
              </a:rPr>
              <a:t>Provides resource isolation, without the overhead of more VMs.</a:t>
            </a:r>
          </a:p>
          <a:p>
            <a:r>
              <a:rPr lang="en-US" dirty="0">
                <a:solidFill>
                  <a:schemeClr val="accent2">
                    <a:lumMod val="60000"/>
                    <a:lumOff val="40000"/>
                  </a:schemeClr>
                </a:solidFill>
              </a:rPr>
              <a:t>Better resource utilization.</a:t>
            </a:r>
          </a:p>
        </p:txBody>
      </p:sp>
    </p:spTree>
    <p:extLst>
      <p:ext uri="{BB962C8B-B14F-4D97-AF65-F5344CB8AC3E}">
        <p14:creationId xmlns:p14="http://schemas.microsoft.com/office/powerpoint/2010/main" val="10775481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858;p16">
            <a:extLst>
              <a:ext uri="{FF2B5EF4-FFF2-40B4-BE49-F238E27FC236}">
                <a16:creationId xmlns:a16="http://schemas.microsoft.com/office/drawing/2014/main" id="{88A3D79F-D1A0-47A3-B8AF-25CE91C67427}"/>
              </a:ext>
            </a:extLst>
          </p:cNvPr>
          <p:cNvSpPr txBox="1">
            <a:spLocks noGrp="1"/>
          </p:cNvSpPr>
          <p:nvPr>
            <p:ph type="title"/>
          </p:nvPr>
        </p:nvSpPr>
        <p:spPr>
          <a:xfrm>
            <a:off x="438912" y="2274917"/>
            <a:ext cx="6858000" cy="373949"/>
          </a:xfrm>
          <a:prstGeom prst="rect">
            <a:avLst/>
          </a:prstGeom>
        </p:spPr>
        <p:txBody>
          <a:bodyPr spcFirstLastPara="1" wrap="square" lIns="91425" tIns="91425" rIns="91425" bIns="91425" anchor="b" anchorCtr="0">
            <a:noAutofit/>
          </a:bodyPr>
          <a:lstStyle/>
          <a:p>
            <a:pPr lvl="0" algn="l">
              <a:buNone/>
            </a:pPr>
            <a:r>
              <a:rPr lang="en-US">
                <a:solidFill>
                  <a:schemeClr val="accent2">
                    <a:lumMod val="60000"/>
                    <a:lumOff val="40000"/>
                  </a:schemeClr>
                </a:solidFill>
              </a:rPr>
              <a:t>Demo</a:t>
            </a:r>
          </a:p>
        </p:txBody>
      </p:sp>
      <p:sp>
        <p:nvSpPr>
          <p:cNvPr id="7" name="Google Shape;3859;p16">
            <a:extLst>
              <a:ext uri="{FF2B5EF4-FFF2-40B4-BE49-F238E27FC236}">
                <a16:creationId xmlns:a16="http://schemas.microsoft.com/office/drawing/2014/main" id="{FDBF467C-4684-436B-B39D-4AAC0C4BA029}"/>
              </a:ext>
            </a:extLst>
          </p:cNvPr>
          <p:cNvSpPr txBox="1">
            <a:spLocks/>
          </p:cNvSpPr>
          <p:nvPr/>
        </p:nvSpPr>
        <p:spPr>
          <a:xfrm>
            <a:off x="360254" y="2461891"/>
            <a:ext cx="6858000" cy="207749"/>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 dirty="0">
                <a:solidFill>
                  <a:schemeClr val="accent2">
                    <a:lumMod val="60000"/>
                    <a:lumOff val="40000"/>
                  </a:schemeClr>
                </a:solidFill>
              </a:rPr>
              <a:t>Building</a:t>
            </a:r>
            <a:r>
              <a:rPr lang="da-DK" dirty="0">
                <a:solidFill>
                  <a:schemeClr val="accent2">
                    <a:lumMod val="60000"/>
                    <a:lumOff val="40000"/>
                  </a:schemeClr>
                </a:solidFill>
              </a:rPr>
              <a:t> docker image</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34472449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31CA8E-3C99-43E9-BB82-E9209FD939CB}"/>
              </a:ext>
            </a:extLst>
          </p:cNvPr>
          <p:cNvSpPr txBox="1">
            <a:spLocks/>
          </p:cNvSpPr>
          <p:nvPr/>
        </p:nvSpPr>
        <p:spPr>
          <a:xfrm>
            <a:off x="438912" y="2276856"/>
            <a:ext cx="6858000" cy="373949"/>
          </a:xfrm>
          <a:prstGeom prst="rect">
            <a:avLst/>
          </a:prstGeom>
        </p:spPr>
        <p:txBody>
          <a:bodyPr vert="horz" lIns="91440" tIns="45720" rIns="91440" bIns="45720" rtlCol="0" anchor="ctr">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chemeClr val="accent2">
                    <a:lumMod val="60000"/>
                    <a:lumOff val="40000"/>
                  </a:schemeClr>
                </a:solidFill>
              </a:rPr>
              <a:t>What else are they good for?</a:t>
            </a:r>
          </a:p>
        </p:txBody>
      </p:sp>
    </p:spTree>
    <p:extLst>
      <p:ext uri="{BB962C8B-B14F-4D97-AF65-F5344CB8AC3E}">
        <p14:creationId xmlns:p14="http://schemas.microsoft.com/office/powerpoint/2010/main" val="34569780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628650" y="0"/>
            <a:ext cx="7886700" cy="994172"/>
          </a:xfrm>
          <a:prstGeom prst="rect">
            <a:avLst/>
          </a:prstGeom>
        </p:spPr>
        <p:txBody>
          <a:bodyPr spcFirstLastPara="1" wrap="square" lIns="91425" tIns="91425" rIns="91425" bIns="91425" anchor="b" anchorCtr="0">
            <a:noAutofit/>
          </a:bodyPr>
          <a:lstStyle/>
          <a:p>
            <a:pPr algn="ctr"/>
            <a:r>
              <a:rPr lang="en" dirty="0">
                <a:solidFill>
                  <a:schemeClr val="accent2">
                    <a:lumMod val="60000"/>
                    <a:lumOff val="40000"/>
                  </a:schemeClr>
                </a:solidFill>
              </a:rPr>
              <a:t>Multi-Stage Builds</a:t>
            </a:r>
          </a:p>
        </p:txBody>
      </p:sp>
      <p:sp>
        <p:nvSpPr>
          <p:cNvPr id="4" name="Rectangle 3">
            <a:extLst>
              <a:ext uri="{FF2B5EF4-FFF2-40B4-BE49-F238E27FC236}">
                <a16:creationId xmlns:a16="http://schemas.microsoft.com/office/drawing/2014/main" id="{A76076EF-DEA7-4B46-AEC5-E61BA0AE5D9E}"/>
              </a:ext>
            </a:extLst>
          </p:cNvPr>
          <p:cNvSpPr/>
          <p:nvPr/>
        </p:nvSpPr>
        <p:spPr>
          <a:xfrm>
            <a:off x="628650" y="994172"/>
            <a:ext cx="7886700" cy="3857911"/>
          </a:xfrm>
          <a:prstGeom prst="rect">
            <a:avLst/>
          </a:prstGeom>
        </p:spPr>
        <p:txBody>
          <a:bodyPr wrap="square" anchor="t">
            <a:spAutoFit/>
          </a:bodyPr>
          <a:lstStyle/>
          <a:p>
            <a:r>
              <a:rPr lang="en-US" sz="1750" dirty="0">
                <a:solidFill>
                  <a:schemeClr val="accent2">
                    <a:lumMod val="60000"/>
                    <a:lumOff val="40000"/>
                  </a:schemeClr>
                </a:solidFill>
                <a:latin typeface="Consolas"/>
              </a:rPr>
              <a:t>FROM </a:t>
            </a:r>
            <a:r>
              <a:rPr lang="en-US" sz="1750" dirty="0" err="1">
                <a:solidFill>
                  <a:schemeClr val="accent2">
                    <a:lumMod val="60000"/>
                    <a:lumOff val="40000"/>
                  </a:schemeClr>
                </a:solidFill>
                <a:latin typeface="Consolas"/>
              </a:rPr>
              <a:t>golang:alpine</a:t>
            </a:r>
            <a:r>
              <a:rPr lang="en-US" sz="1750" dirty="0">
                <a:solidFill>
                  <a:schemeClr val="accent2">
                    <a:lumMod val="60000"/>
                    <a:lumOff val="40000"/>
                  </a:schemeClr>
                </a:solidFill>
                <a:latin typeface="Consolas"/>
              </a:rPr>
              <a:t> as builder</a:t>
            </a:r>
          </a:p>
          <a:p>
            <a:endParaRPr lang="en-US" sz="1750" dirty="0">
              <a:solidFill>
                <a:schemeClr val="accent2">
                  <a:lumMod val="60000"/>
                  <a:lumOff val="40000"/>
                </a:schemeClr>
              </a:solidFill>
              <a:latin typeface="Consolas"/>
            </a:endParaRPr>
          </a:p>
          <a:p>
            <a:r>
              <a:rPr lang="en-US" sz="1750" dirty="0">
                <a:solidFill>
                  <a:schemeClr val="accent2">
                    <a:lumMod val="60000"/>
                    <a:lumOff val="40000"/>
                  </a:schemeClr>
                </a:solidFill>
                <a:latin typeface="Consolas"/>
              </a:rPr>
              <a:t>RUN	</a:t>
            </a:r>
            <a:r>
              <a:rPr lang="en-US" sz="1750" dirty="0" err="1">
                <a:solidFill>
                  <a:schemeClr val="accent2">
                    <a:lumMod val="60000"/>
                    <a:lumOff val="40000"/>
                  </a:schemeClr>
                </a:solidFill>
                <a:latin typeface="Consolas"/>
              </a:rPr>
              <a:t>apk</a:t>
            </a:r>
            <a:r>
              <a:rPr lang="en-US" sz="1750" dirty="0">
                <a:solidFill>
                  <a:schemeClr val="accent2">
                    <a:lumMod val="60000"/>
                    <a:lumOff val="40000"/>
                  </a:schemeClr>
                </a:solidFill>
                <a:latin typeface="Consolas"/>
              </a:rPr>
              <a:t> add --no-cache \</a:t>
            </a:r>
          </a:p>
          <a:p>
            <a:r>
              <a:rPr lang="en-US" sz="1750" dirty="0">
                <a:solidFill>
                  <a:schemeClr val="accent2">
                    <a:lumMod val="60000"/>
                    <a:lumOff val="40000"/>
                  </a:schemeClr>
                </a:solidFill>
                <a:latin typeface="Consolas"/>
              </a:rPr>
              <a:t>	ca-certificates</a:t>
            </a:r>
          </a:p>
          <a:p>
            <a:endParaRPr lang="en-US" sz="1750" dirty="0">
              <a:solidFill>
                <a:schemeClr val="accent2">
                  <a:lumMod val="60000"/>
                  <a:lumOff val="40000"/>
                </a:schemeClr>
              </a:solidFill>
              <a:latin typeface="Consolas"/>
            </a:endParaRPr>
          </a:p>
          <a:p>
            <a:r>
              <a:rPr lang="en-US" sz="1750" dirty="0">
                <a:solidFill>
                  <a:schemeClr val="accent2">
                    <a:lumMod val="60000"/>
                    <a:lumOff val="40000"/>
                  </a:schemeClr>
                </a:solidFill>
                <a:latin typeface="Consolas"/>
              </a:rPr>
              <a:t>RUN go build</a:t>
            </a:r>
            <a:br>
              <a:rPr lang="en-US" sz="1750" dirty="0">
                <a:solidFill>
                  <a:schemeClr val="accent2">
                    <a:lumMod val="60000"/>
                    <a:lumOff val="40000"/>
                  </a:schemeClr>
                </a:solidFill>
                <a:latin typeface="Consolas"/>
                <a:cs typeface="Segoe UI"/>
              </a:rPr>
            </a:br>
            <a:br>
              <a:rPr lang="en-US" sz="1750" dirty="0">
                <a:solidFill>
                  <a:schemeClr val="accent2">
                    <a:lumMod val="60000"/>
                    <a:lumOff val="40000"/>
                  </a:schemeClr>
                </a:solidFill>
                <a:latin typeface="Consolas"/>
                <a:cs typeface="Segoe UI"/>
              </a:rPr>
            </a:br>
            <a:endParaRPr lang="en-US" sz="1750" dirty="0">
              <a:solidFill>
                <a:schemeClr val="accent2">
                  <a:lumMod val="60000"/>
                  <a:lumOff val="40000"/>
                </a:schemeClr>
              </a:solidFill>
              <a:latin typeface="Consolas"/>
              <a:cs typeface="Segoe UI"/>
            </a:endParaRPr>
          </a:p>
          <a:p>
            <a:r>
              <a:rPr lang="en-US" sz="1750" dirty="0">
                <a:solidFill>
                  <a:schemeClr val="accent2">
                    <a:lumMod val="60000"/>
                    <a:lumOff val="40000"/>
                  </a:schemeClr>
                </a:solidFill>
                <a:latin typeface="Consolas"/>
              </a:rPr>
              <a:t>FROM scratch</a:t>
            </a:r>
          </a:p>
          <a:p>
            <a:endParaRPr lang="en-US" sz="1750" dirty="0">
              <a:solidFill>
                <a:schemeClr val="accent2">
                  <a:lumMod val="60000"/>
                  <a:lumOff val="40000"/>
                </a:schemeClr>
              </a:solidFill>
              <a:latin typeface="Consolas"/>
            </a:endParaRPr>
          </a:p>
          <a:p>
            <a:r>
              <a:rPr lang="en-US" sz="1750" dirty="0">
                <a:solidFill>
                  <a:schemeClr val="accent2">
                    <a:lumMod val="60000"/>
                    <a:lumOff val="40000"/>
                  </a:schemeClr>
                </a:solidFill>
                <a:latin typeface="Consolas"/>
              </a:rPr>
              <a:t>COPY --from=builder /</a:t>
            </a:r>
            <a:r>
              <a:rPr lang="en-US" sz="1750" dirty="0" err="1">
                <a:solidFill>
                  <a:schemeClr val="accent2">
                    <a:lumMod val="60000"/>
                    <a:lumOff val="40000"/>
                  </a:schemeClr>
                </a:solidFill>
                <a:latin typeface="Consolas"/>
              </a:rPr>
              <a:t>usr</a:t>
            </a:r>
            <a:r>
              <a:rPr lang="en-US" sz="1750" dirty="0">
                <a:solidFill>
                  <a:schemeClr val="accent2">
                    <a:lumMod val="60000"/>
                    <a:lumOff val="40000"/>
                  </a:schemeClr>
                </a:solidFill>
                <a:latin typeface="Consolas"/>
              </a:rPr>
              <a:t>/bin/hello-</a:t>
            </a:r>
            <a:r>
              <a:rPr lang="en-US" sz="1750" dirty="0" err="1">
                <a:solidFill>
                  <a:schemeClr val="accent2">
                    <a:lumMod val="60000"/>
                    <a:lumOff val="40000"/>
                  </a:schemeClr>
                </a:solidFill>
                <a:latin typeface="Consolas"/>
              </a:rPr>
              <a:t>golang</a:t>
            </a:r>
            <a:r>
              <a:rPr lang="en-US" sz="1750" dirty="0">
                <a:solidFill>
                  <a:schemeClr val="accent2">
                    <a:lumMod val="60000"/>
                    <a:lumOff val="40000"/>
                  </a:schemeClr>
                </a:solidFill>
                <a:latin typeface="Consolas"/>
              </a:rPr>
              <a:t> /</a:t>
            </a:r>
            <a:r>
              <a:rPr lang="en-US" sz="1750" dirty="0" err="1">
                <a:solidFill>
                  <a:schemeClr val="accent2">
                    <a:lumMod val="60000"/>
                    <a:lumOff val="40000"/>
                  </a:schemeClr>
                </a:solidFill>
                <a:latin typeface="Consolas"/>
              </a:rPr>
              <a:t>usr</a:t>
            </a:r>
            <a:r>
              <a:rPr lang="en-US" sz="1750" dirty="0">
                <a:solidFill>
                  <a:schemeClr val="accent2">
                    <a:lumMod val="60000"/>
                    <a:lumOff val="40000"/>
                  </a:schemeClr>
                </a:solidFill>
                <a:latin typeface="Consolas"/>
              </a:rPr>
              <a:t>/bin/hello-</a:t>
            </a:r>
            <a:r>
              <a:rPr lang="en-US" sz="1750" dirty="0" err="1">
                <a:solidFill>
                  <a:schemeClr val="accent2">
                    <a:lumMod val="60000"/>
                    <a:lumOff val="40000"/>
                  </a:schemeClr>
                </a:solidFill>
                <a:latin typeface="Consolas"/>
              </a:rPr>
              <a:t>golang</a:t>
            </a:r>
            <a:endParaRPr lang="en-US" sz="1750" dirty="0">
              <a:solidFill>
                <a:schemeClr val="accent2">
                  <a:lumMod val="60000"/>
                  <a:lumOff val="40000"/>
                </a:schemeClr>
              </a:solidFill>
              <a:latin typeface="Consolas"/>
            </a:endParaRPr>
          </a:p>
          <a:p>
            <a:r>
              <a:rPr lang="en-US" sz="1750" dirty="0">
                <a:solidFill>
                  <a:schemeClr val="accent2">
                    <a:lumMod val="60000"/>
                    <a:lumOff val="40000"/>
                  </a:schemeClr>
                </a:solidFill>
                <a:latin typeface="Consolas"/>
              </a:rPr>
              <a:t>COPY --from=builder /</a:t>
            </a:r>
            <a:r>
              <a:rPr lang="en-US" sz="1750" dirty="0" err="1">
                <a:solidFill>
                  <a:schemeClr val="accent2">
                    <a:lumMod val="60000"/>
                    <a:lumOff val="40000"/>
                  </a:schemeClr>
                </a:solidFill>
                <a:latin typeface="Consolas"/>
              </a:rPr>
              <a:t>etc</a:t>
            </a:r>
            <a:r>
              <a:rPr lang="en-US" sz="1750" dirty="0">
                <a:solidFill>
                  <a:schemeClr val="accent2">
                    <a:lumMod val="60000"/>
                    <a:lumOff val="40000"/>
                  </a:schemeClr>
                </a:solidFill>
                <a:latin typeface="Consolas"/>
              </a:rPr>
              <a:t>/</a:t>
            </a:r>
            <a:r>
              <a:rPr lang="en-US" sz="1750" dirty="0" err="1">
                <a:solidFill>
                  <a:schemeClr val="accent2">
                    <a:lumMod val="60000"/>
                    <a:lumOff val="40000"/>
                  </a:schemeClr>
                </a:solidFill>
                <a:latin typeface="Consolas"/>
              </a:rPr>
              <a:t>ssl</a:t>
            </a:r>
            <a:r>
              <a:rPr lang="en-US" sz="1750" dirty="0">
                <a:solidFill>
                  <a:schemeClr val="accent2">
                    <a:lumMod val="60000"/>
                    <a:lumOff val="40000"/>
                  </a:schemeClr>
                </a:solidFill>
                <a:latin typeface="Consolas"/>
              </a:rPr>
              <a:t>/certs/ /</a:t>
            </a:r>
            <a:r>
              <a:rPr lang="en-US" sz="1750" dirty="0" err="1">
                <a:solidFill>
                  <a:schemeClr val="accent2">
                    <a:lumMod val="60000"/>
                    <a:lumOff val="40000"/>
                  </a:schemeClr>
                </a:solidFill>
                <a:latin typeface="Consolas"/>
              </a:rPr>
              <a:t>etc</a:t>
            </a:r>
            <a:r>
              <a:rPr lang="en-US" sz="1750" dirty="0">
                <a:solidFill>
                  <a:schemeClr val="accent2">
                    <a:lumMod val="60000"/>
                    <a:lumOff val="40000"/>
                  </a:schemeClr>
                </a:solidFill>
                <a:latin typeface="Consolas"/>
              </a:rPr>
              <a:t>/</a:t>
            </a:r>
            <a:r>
              <a:rPr lang="en-US" sz="1750" dirty="0" err="1">
                <a:solidFill>
                  <a:schemeClr val="accent2">
                    <a:lumMod val="60000"/>
                    <a:lumOff val="40000"/>
                  </a:schemeClr>
                </a:solidFill>
                <a:latin typeface="Consolas"/>
              </a:rPr>
              <a:t>ssl</a:t>
            </a:r>
            <a:r>
              <a:rPr lang="en-US" sz="1750" dirty="0">
                <a:solidFill>
                  <a:schemeClr val="accent2">
                    <a:lumMod val="60000"/>
                    <a:lumOff val="40000"/>
                  </a:schemeClr>
                </a:solidFill>
                <a:latin typeface="Consolas"/>
              </a:rPr>
              <a:t>/certs</a:t>
            </a:r>
          </a:p>
          <a:p>
            <a:endParaRPr lang="en-US" sz="1750" dirty="0">
              <a:solidFill>
                <a:schemeClr val="accent2">
                  <a:lumMod val="60000"/>
                  <a:lumOff val="40000"/>
                </a:schemeClr>
              </a:solidFill>
              <a:latin typeface="Consolas"/>
            </a:endParaRPr>
          </a:p>
          <a:p>
            <a:r>
              <a:rPr lang="en-US" sz="1750" dirty="0">
                <a:solidFill>
                  <a:schemeClr val="accent2">
                    <a:lumMod val="60000"/>
                    <a:lumOff val="40000"/>
                  </a:schemeClr>
                </a:solidFill>
                <a:latin typeface="Consolas"/>
              </a:rPr>
              <a:t>ENTRYPOINT [ "hello-</a:t>
            </a:r>
            <a:r>
              <a:rPr lang="en-US" sz="1750" dirty="0" err="1">
                <a:solidFill>
                  <a:schemeClr val="accent2">
                    <a:lumMod val="60000"/>
                    <a:lumOff val="40000"/>
                  </a:schemeClr>
                </a:solidFill>
                <a:latin typeface="Consolas"/>
              </a:rPr>
              <a:t>golang</a:t>
            </a:r>
            <a:r>
              <a:rPr lang="en-US" sz="1750" dirty="0">
                <a:solidFill>
                  <a:schemeClr val="accent2">
                    <a:lumMod val="60000"/>
                    <a:lumOff val="40000"/>
                  </a:schemeClr>
                </a:solidFill>
                <a:latin typeface="Consolas"/>
              </a:rPr>
              <a:t>" ]</a:t>
            </a:r>
          </a:p>
        </p:txBody>
      </p:sp>
    </p:spTree>
    <p:extLst>
      <p:ext uri="{BB962C8B-B14F-4D97-AF65-F5344CB8AC3E}">
        <p14:creationId xmlns:p14="http://schemas.microsoft.com/office/powerpoint/2010/main" val="22663658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8659-6BF8-4D46-B9B7-AAD3B68AB1B1}"/>
              </a:ext>
            </a:extLst>
          </p:cNvPr>
          <p:cNvSpPr>
            <a:spLocks noGrp="1"/>
          </p:cNvSpPr>
          <p:nvPr>
            <p:ph type="title"/>
          </p:nvPr>
        </p:nvSpPr>
        <p:spPr/>
        <p:txBody>
          <a:bodyPr/>
          <a:lstStyle/>
          <a:p>
            <a:r>
              <a:rPr lang="en-US" dirty="0">
                <a:solidFill>
                  <a:schemeClr val="accent2">
                    <a:lumMod val="60000"/>
                    <a:lumOff val="40000"/>
                  </a:schemeClr>
                </a:solidFill>
              </a:rPr>
              <a:t>Azure Container Options</a:t>
            </a:r>
          </a:p>
        </p:txBody>
      </p:sp>
    </p:spTree>
    <p:extLst>
      <p:ext uri="{BB962C8B-B14F-4D97-AF65-F5344CB8AC3E}">
        <p14:creationId xmlns:p14="http://schemas.microsoft.com/office/powerpoint/2010/main" val="332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built a container… What do I need?</a:t>
            </a:r>
          </a:p>
        </p:txBody>
      </p:sp>
      <p:sp>
        <p:nvSpPr>
          <p:cNvPr id="3" name="Text Placeholder 2"/>
          <p:cNvSpPr>
            <a:spLocks noGrp="1"/>
          </p:cNvSpPr>
          <p:nvPr>
            <p:ph type="body" sz="quarter" idx="10"/>
          </p:nvPr>
        </p:nvSpPr>
        <p:spPr>
          <a:xfrm>
            <a:off x="201977" y="890972"/>
            <a:ext cx="8741309" cy="3414873"/>
          </a:xfrm>
        </p:spPr>
        <p:txBody>
          <a:bodyPr>
            <a:normAutofit fontScale="92500" lnSpcReduction="20000"/>
          </a:bodyPr>
          <a:lstStyle/>
          <a:p>
            <a:endParaRPr lang="en-US" dirty="0">
              <a:solidFill>
                <a:schemeClr val="accent2">
                  <a:lumMod val="60000"/>
                  <a:lumOff val="40000"/>
                </a:schemeClr>
              </a:solidFill>
            </a:endParaRPr>
          </a:p>
          <a:p>
            <a:r>
              <a:rPr lang="en-US" dirty="0">
                <a:solidFill>
                  <a:schemeClr val="accent2">
                    <a:lumMod val="60000"/>
                    <a:lumOff val="40000"/>
                  </a:schemeClr>
                </a:solidFill>
              </a:rPr>
              <a:t>Build</a:t>
            </a:r>
          </a:p>
          <a:p>
            <a:pPr marL="0" indent="0">
              <a:buNone/>
            </a:pPr>
            <a:r>
              <a:rPr lang="en-US" dirty="0">
                <a:solidFill>
                  <a:schemeClr val="accent2">
                    <a:lumMod val="60000"/>
                    <a:lumOff val="40000"/>
                  </a:schemeClr>
                </a:solidFill>
              </a:rPr>
              <a:t>	-Handle and update dependencies including the OS</a:t>
            </a:r>
          </a:p>
          <a:p>
            <a:pPr marL="0" indent="0">
              <a:buNone/>
            </a:pPr>
            <a:endParaRPr lang="en-US" dirty="0">
              <a:solidFill>
                <a:schemeClr val="accent2">
                  <a:lumMod val="60000"/>
                  <a:lumOff val="40000"/>
                </a:schemeClr>
              </a:solidFill>
            </a:endParaRPr>
          </a:p>
          <a:p>
            <a:r>
              <a:rPr lang="en-US" dirty="0">
                <a:solidFill>
                  <a:schemeClr val="accent2">
                    <a:lumMod val="60000"/>
                    <a:lumOff val="40000"/>
                  </a:schemeClr>
                </a:solidFill>
              </a:rPr>
              <a:t>Deploy</a:t>
            </a:r>
          </a:p>
          <a:p>
            <a:pPr marL="0" indent="0">
              <a:buNone/>
            </a:pPr>
            <a:r>
              <a:rPr lang="en-US" dirty="0">
                <a:solidFill>
                  <a:schemeClr val="accent2">
                    <a:lumMod val="60000"/>
                    <a:lumOff val="40000"/>
                  </a:schemeClr>
                </a:solidFill>
              </a:rPr>
              <a:t>	-Run containers across multiple machines</a:t>
            </a:r>
          </a:p>
          <a:p>
            <a:pPr marL="0" indent="0">
              <a:buNone/>
            </a:pPr>
            <a:r>
              <a:rPr lang="en-US" dirty="0">
                <a:solidFill>
                  <a:schemeClr val="accent2">
                    <a:lumMod val="60000"/>
                    <a:lumOff val="40000"/>
                  </a:schemeClr>
                </a:solidFill>
              </a:rPr>
              <a:t>	-Configuration as code</a:t>
            </a:r>
          </a:p>
          <a:p>
            <a:pPr marL="0" indent="0">
              <a:buNone/>
            </a:pPr>
            <a:endParaRPr lang="en-US" dirty="0">
              <a:solidFill>
                <a:schemeClr val="accent2">
                  <a:lumMod val="60000"/>
                  <a:lumOff val="40000"/>
                </a:schemeClr>
              </a:solidFill>
            </a:endParaRPr>
          </a:p>
          <a:p>
            <a:r>
              <a:rPr lang="en-US" dirty="0">
                <a:solidFill>
                  <a:schemeClr val="accent2">
                    <a:lumMod val="60000"/>
                    <a:lumOff val="40000"/>
                  </a:schemeClr>
                </a:solidFill>
              </a:rPr>
              <a:t>Operate</a:t>
            </a:r>
          </a:p>
          <a:p>
            <a:pPr marL="0" indent="0">
              <a:buNone/>
            </a:pPr>
            <a:r>
              <a:rPr lang="en-US" dirty="0">
                <a:solidFill>
                  <a:schemeClr val="accent2">
                    <a:lumMod val="60000"/>
                    <a:lumOff val="40000"/>
                  </a:schemeClr>
                </a:solidFill>
              </a:rPr>
              <a:t>	-Monitor</a:t>
            </a:r>
          </a:p>
          <a:p>
            <a:pPr marL="0" indent="0">
              <a:buNone/>
            </a:pPr>
            <a:r>
              <a:rPr lang="en-US" dirty="0">
                <a:solidFill>
                  <a:schemeClr val="accent2">
                    <a:lumMod val="60000"/>
                    <a:lumOff val="40000"/>
                  </a:schemeClr>
                </a:solidFill>
              </a:rPr>
              <a:t>	-Scale up/down</a:t>
            </a:r>
          </a:p>
        </p:txBody>
      </p:sp>
    </p:spTree>
    <p:extLst>
      <p:ext uri="{BB962C8B-B14F-4D97-AF65-F5344CB8AC3E}">
        <p14:creationId xmlns:p14="http://schemas.microsoft.com/office/powerpoint/2010/main" val="10900125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lumMod val="60000"/>
                    <a:lumOff val="40000"/>
                  </a:schemeClr>
                </a:solidFill>
              </a:rPr>
              <a:t>Goals for this session.</a:t>
            </a:r>
            <a:endParaRPr dirty="0">
              <a:solidFill>
                <a:schemeClr val="accent2">
                  <a:lumMod val="60000"/>
                  <a:lumOff val="40000"/>
                </a:schemeClr>
              </a:solidFill>
            </a:endParaRP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pPr marL="419100" indent="-342900">
              <a:spcBef>
                <a:spcPts val="600"/>
              </a:spcBef>
              <a:buSzPts val="2400"/>
            </a:pPr>
            <a:r>
              <a:rPr lang="en-US" dirty="0">
                <a:solidFill>
                  <a:schemeClr val="accent2">
                    <a:lumMod val="60000"/>
                    <a:lumOff val="40000"/>
                  </a:schemeClr>
                </a:solidFill>
              </a:rPr>
              <a:t>Review Container Service Options + Demo</a:t>
            </a:r>
            <a:endParaRPr dirty="0">
              <a:solidFill>
                <a:schemeClr val="accent2">
                  <a:lumMod val="60000"/>
                  <a:lumOff val="40000"/>
                </a:schemeClr>
              </a:solidFill>
            </a:endParaRPr>
          </a:p>
          <a:p>
            <a:pPr marL="419100" indent="-342900">
              <a:spcBef>
                <a:spcPts val="0"/>
              </a:spcBef>
              <a:buSzPts val="2400"/>
            </a:pPr>
            <a:r>
              <a:rPr lang="en-US" dirty="0">
                <a:solidFill>
                  <a:schemeClr val="accent2">
                    <a:lumMod val="60000"/>
                    <a:lumOff val="40000"/>
                  </a:schemeClr>
                </a:solidFill>
              </a:rPr>
              <a:t>Secure Secret Storage + Demo</a:t>
            </a:r>
          </a:p>
          <a:p>
            <a:pPr marL="419100" indent="-342900">
              <a:spcBef>
                <a:spcPts val="0"/>
              </a:spcBef>
              <a:buSzPts val="2400"/>
            </a:pPr>
            <a:r>
              <a:rPr lang="en-US" dirty="0">
                <a:solidFill>
                  <a:schemeClr val="accent2">
                    <a:lumMod val="60000"/>
                    <a:lumOff val="40000"/>
                  </a:schemeClr>
                </a:solidFill>
              </a:rPr>
              <a:t>Functions + Demo</a:t>
            </a:r>
          </a:p>
          <a:p>
            <a:pPr marL="457200" lvl="0" indent="-381000" algn="l" rtl="0">
              <a:spcBef>
                <a:spcPts val="0"/>
              </a:spcBef>
              <a:spcAft>
                <a:spcPts val="0"/>
              </a:spcAft>
              <a:buSzPts val="2400"/>
              <a:buChar char="▪"/>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933750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4">
            <a:extLst>
              <a:ext uri="{FF2B5EF4-FFF2-40B4-BE49-F238E27FC236}">
                <a16:creationId xmlns:a16="http://schemas.microsoft.com/office/drawing/2014/main" id="{8357B79E-6E3F-4DB6-BDA0-0025D47B6294}"/>
              </a:ext>
            </a:extLst>
          </p:cNvPr>
          <p:cNvSpPr txBox="1">
            <a:spLocks/>
          </p:cNvSpPr>
          <p:nvPr/>
        </p:nvSpPr>
        <p:spPr>
          <a:xfrm>
            <a:off x="341997" y="733253"/>
            <a:ext cx="8479852" cy="35695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a:spcBef>
                <a:spcPts val="0"/>
              </a:spcBef>
              <a:spcAft>
                <a:spcPts val="900"/>
              </a:spcAft>
              <a:buSzPct val="90000"/>
              <a:defRPr/>
            </a:pPr>
            <a:r>
              <a:rPr lang="en-US" sz="2025">
                <a:solidFill>
                  <a:schemeClr val="accent4"/>
                </a:solidFill>
                <a:cs typeface="Segoe UI Light"/>
              </a:rPr>
              <a:t>Containers</a:t>
            </a:r>
            <a:r>
              <a:rPr lang="en-US" sz="2025">
                <a:cs typeface="Segoe UI Light"/>
              </a:rPr>
              <a:t> in Azure</a:t>
            </a:r>
          </a:p>
        </p:txBody>
      </p:sp>
      <p:cxnSp>
        <p:nvCxnSpPr>
          <p:cNvPr id="128" name="Straight Arrow Connector 127">
            <a:extLst>
              <a:ext uri="{FF2B5EF4-FFF2-40B4-BE49-F238E27FC236}">
                <a16:creationId xmlns:a16="http://schemas.microsoft.com/office/drawing/2014/main" id="{79FA9D41-361C-41C6-8314-1D7A42C6F84C}"/>
              </a:ext>
            </a:extLst>
          </p:cNvPr>
          <p:cNvCxnSpPr>
            <a:cxnSpLocks/>
          </p:cNvCxnSpPr>
          <p:nvPr/>
        </p:nvCxnSpPr>
        <p:spPr>
          <a:xfrm>
            <a:off x="319472" y="4796718"/>
            <a:ext cx="8505058" cy="0"/>
          </a:xfrm>
          <a:prstGeom prst="straightConnector1">
            <a:avLst/>
          </a:prstGeom>
          <a:ln w="28575" cap="rnd">
            <a:solidFill>
              <a:srgbClr val="0078D4"/>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1795761-CC04-4381-A81C-8B093FB3D910}"/>
              </a:ext>
            </a:extLst>
          </p:cNvPr>
          <p:cNvSpPr txBox="1"/>
          <p:nvPr/>
        </p:nvSpPr>
        <p:spPr>
          <a:xfrm>
            <a:off x="2812283" y="4582045"/>
            <a:ext cx="3519435" cy="429348"/>
          </a:xfrm>
          <a:prstGeom prst="rect">
            <a:avLst/>
          </a:prstGeom>
          <a:solidFill>
            <a:schemeClr val="bg1"/>
          </a:solidFill>
        </p:spPr>
        <p:txBody>
          <a:bodyPr wrap="square" lIns="137160" tIns="109728" rIns="137160" bIns="109728" rtlCol="0">
            <a:spAutoFit/>
          </a:bodyPr>
          <a:lstStyle/>
          <a:p>
            <a:pPr algn="ctr">
              <a:lnSpc>
                <a:spcPct val="90000"/>
              </a:lnSpc>
              <a:spcAft>
                <a:spcPts val="450"/>
              </a:spcAft>
            </a:pPr>
            <a:r>
              <a:rPr lang="en-US" sz="150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Choice of developer tools and clients</a:t>
            </a:r>
          </a:p>
        </p:txBody>
      </p:sp>
      <p:grpSp>
        <p:nvGrpSpPr>
          <p:cNvPr id="136" name="Group 135">
            <a:extLst>
              <a:ext uri="{FF2B5EF4-FFF2-40B4-BE49-F238E27FC236}">
                <a16:creationId xmlns:a16="http://schemas.microsoft.com/office/drawing/2014/main" id="{AEFAD2A7-B7FF-4A4B-BC36-974AB13C8D93}"/>
              </a:ext>
            </a:extLst>
          </p:cNvPr>
          <p:cNvGrpSpPr/>
          <p:nvPr/>
        </p:nvGrpSpPr>
        <p:grpSpPr>
          <a:xfrm>
            <a:off x="1452834" y="3768132"/>
            <a:ext cx="6238334" cy="700864"/>
            <a:chOff x="2626551" y="5024175"/>
            <a:chExt cx="8317779" cy="934485"/>
          </a:xfrm>
        </p:grpSpPr>
        <p:grpSp>
          <p:nvGrpSpPr>
            <p:cNvPr id="138" name="Group 137">
              <a:extLst>
                <a:ext uri="{FF2B5EF4-FFF2-40B4-BE49-F238E27FC236}">
                  <a16:creationId xmlns:a16="http://schemas.microsoft.com/office/drawing/2014/main" id="{DE09482F-E407-4F3B-B5EA-7DAFC1CCD3DC}"/>
                </a:ext>
              </a:extLst>
            </p:cNvPr>
            <p:cNvGrpSpPr/>
            <p:nvPr/>
          </p:nvGrpSpPr>
          <p:grpSpPr>
            <a:xfrm>
              <a:off x="2626551" y="5024175"/>
              <a:ext cx="4095796" cy="934485"/>
              <a:chOff x="425963" y="5114611"/>
              <a:chExt cx="4095796" cy="934485"/>
            </a:xfrm>
          </p:grpSpPr>
          <p:sp>
            <p:nvSpPr>
              <p:cNvPr id="161" name="Rectangle: Rounded Corners 160">
                <a:extLst>
                  <a:ext uri="{FF2B5EF4-FFF2-40B4-BE49-F238E27FC236}">
                    <a16:creationId xmlns:a16="http://schemas.microsoft.com/office/drawing/2014/main" id="{5CF55EA1-EEBD-4EB0-A2B2-7CE493645310}"/>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900">
                  <a:gradFill>
                    <a:gsLst>
                      <a:gs pos="0">
                        <a:schemeClr val="tx2"/>
                      </a:gs>
                      <a:gs pos="100000">
                        <a:schemeClr val="tx2"/>
                      </a:gs>
                    </a:gsLst>
                    <a:lin ang="5400000" scaled="1"/>
                  </a:gradFill>
                  <a:cs typeface="Segoe UI" pitchFamily="34" charset="0"/>
                </a:endParaRPr>
              </a:p>
            </p:txBody>
          </p:sp>
          <p:grpSp>
            <p:nvGrpSpPr>
              <p:cNvPr id="162" name="Group 161">
                <a:extLst>
                  <a:ext uri="{FF2B5EF4-FFF2-40B4-BE49-F238E27FC236}">
                    <a16:creationId xmlns:a16="http://schemas.microsoft.com/office/drawing/2014/main" id="{B38EF1EE-7D89-482F-8585-E00087B21DD4}"/>
                  </a:ext>
                </a:extLst>
              </p:cNvPr>
              <p:cNvGrpSpPr/>
              <p:nvPr/>
            </p:nvGrpSpPr>
            <p:grpSpPr>
              <a:xfrm>
                <a:off x="573685" y="5280046"/>
                <a:ext cx="3800352" cy="603614"/>
                <a:chOff x="2238707" y="5094267"/>
                <a:chExt cx="3800352" cy="603614"/>
              </a:xfrm>
            </p:grpSpPr>
            <p:sp>
              <p:nvSpPr>
                <p:cNvPr id="163" name="TextBox 162">
                  <a:extLst>
                    <a:ext uri="{FF2B5EF4-FFF2-40B4-BE49-F238E27FC236}">
                      <a16:creationId xmlns:a16="http://schemas.microsoft.com/office/drawing/2014/main" id="{3547FA44-6078-4F72-8E28-8C3343B49705}"/>
                    </a:ext>
                  </a:extLst>
                </p:cNvPr>
                <p:cNvSpPr txBox="1"/>
                <p:nvPr/>
              </p:nvSpPr>
              <p:spPr>
                <a:xfrm>
                  <a:off x="2796798" y="5109842"/>
                  <a:ext cx="3242261" cy="572463"/>
                </a:xfrm>
                <a:prstGeom prst="rect">
                  <a:avLst/>
                </a:prstGeom>
                <a:noFill/>
              </p:spPr>
              <p:txBody>
                <a:bodyPr wrap="square" lIns="137160" tIns="109728" rIns="137160" bIns="109728" rtlCol="0">
                  <a:spAutoFit/>
                </a:bodyPr>
                <a:lstStyle/>
                <a:p>
                  <a:pPr>
                    <a:lnSpc>
                      <a:spcPct val="90000"/>
                    </a:lnSpc>
                    <a:spcAft>
                      <a:spcPts val="450"/>
                    </a:spcAft>
                  </a:pPr>
                  <a:r>
                    <a:rPr lang="en-US" sz="150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Azure Container Registry</a:t>
                  </a:r>
                </a:p>
              </p:txBody>
            </p:sp>
            <p:pic>
              <p:nvPicPr>
                <p:cNvPr id="164" name="Graphic 163">
                  <a:extLst>
                    <a:ext uri="{FF2B5EF4-FFF2-40B4-BE49-F238E27FC236}">
                      <a16:creationId xmlns:a16="http://schemas.microsoft.com/office/drawing/2014/main" id="{60CDD30F-729D-43AF-8200-B23C914D44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grpSp>
          <p:nvGrpSpPr>
            <p:cNvPr id="139" name="Group 138">
              <a:extLst>
                <a:ext uri="{FF2B5EF4-FFF2-40B4-BE49-F238E27FC236}">
                  <a16:creationId xmlns:a16="http://schemas.microsoft.com/office/drawing/2014/main" id="{C0DE41E0-E4EE-492F-9940-6B375E0A83EE}"/>
                </a:ext>
              </a:extLst>
            </p:cNvPr>
            <p:cNvGrpSpPr/>
            <p:nvPr/>
          </p:nvGrpSpPr>
          <p:grpSpPr>
            <a:xfrm>
              <a:off x="6848534" y="5024175"/>
              <a:ext cx="4095796" cy="934485"/>
              <a:chOff x="4818767" y="4392804"/>
              <a:chExt cx="4095796" cy="934485"/>
            </a:xfrm>
          </p:grpSpPr>
          <p:sp>
            <p:nvSpPr>
              <p:cNvPr id="140" name="Rectangle: Rounded Corners 139">
                <a:extLst>
                  <a:ext uri="{FF2B5EF4-FFF2-40B4-BE49-F238E27FC236}">
                    <a16:creationId xmlns:a16="http://schemas.microsoft.com/office/drawing/2014/main" id="{AD5741A8-83C7-4779-861D-363DFE79A0C5}"/>
                  </a:ext>
                </a:extLst>
              </p:cNvPr>
              <p:cNvSpPr/>
              <p:nvPr/>
            </p:nvSpPr>
            <p:spPr bwMode="auto">
              <a:xfrm>
                <a:off x="4818767" y="4392804"/>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900">
                  <a:gradFill>
                    <a:gsLst>
                      <a:gs pos="0">
                        <a:schemeClr val="tx2"/>
                      </a:gs>
                      <a:gs pos="100000">
                        <a:schemeClr val="tx2"/>
                      </a:gs>
                    </a:gsLst>
                    <a:lin ang="5400000" scaled="1"/>
                  </a:gradFill>
                  <a:cs typeface="Segoe UI" pitchFamily="34" charset="0"/>
                </a:endParaRPr>
              </a:p>
            </p:txBody>
          </p:sp>
          <p:grpSp>
            <p:nvGrpSpPr>
              <p:cNvPr id="141" name="Group 140">
                <a:extLst>
                  <a:ext uri="{FF2B5EF4-FFF2-40B4-BE49-F238E27FC236}">
                    <a16:creationId xmlns:a16="http://schemas.microsoft.com/office/drawing/2014/main" id="{6E40C2A7-1EFB-4179-992E-8A68B46B474E}"/>
                  </a:ext>
                </a:extLst>
              </p:cNvPr>
              <p:cNvGrpSpPr/>
              <p:nvPr/>
            </p:nvGrpSpPr>
            <p:grpSpPr>
              <a:xfrm>
                <a:off x="5719659" y="4573814"/>
                <a:ext cx="2294013" cy="572464"/>
                <a:chOff x="6407860" y="5126058"/>
                <a:chExt cx="2294013" cy="572464"/>
              </a:xfrm>
            </p:grpSpPr>
            <p:sp>
              <p:nvSpPr>
                <p:cNvPr id="142" name="TextBox 141">
                  <a:extLst>
                    <a:ext uri="{FF2B5EF4-FFF2-40B4-BE49-F238E27FC236}">
                      <a16:creationId xmlns:a16="http://schemas.microsoft.com/office/drawing/2014/main" id="{12025C38-7F31-43C6-AA15-FF6B1A4D00E0}"/>
                    </a:ext>
                  </a:extLst>
                </p:cNvPr>
                <p:cNvSpPr txBox="1"/>
                <p:nvPr/>
              </p:nvSpPr>
              <p:spPr>
                <a:xfrm>
                  <a:off x="6938376" y="5126058"/>
                  <a:ext cx="1763497" cy="572464"/>
                </a:xfrm>
                <a:prstGeom prst="rect">
                  <a:avLst/>
                </a:prstGeom>
                <a:noFill/>
              </p:spPr>
              <p:txBody>
                <a:bodyPr wrap="square" lIns="137160" tIns="109728" rIns="137160" bIns="109728" rtlCol="0">
                  <a:spAutoFit/>
                </a:bodyPr>
                <a:lstStyle/>
                <a:p>
                  <a:pPr>
                    <a:lnSpc>
                      <a:spcPct val="90000"/>
                    </a:lnSpc>
                    <a:spcAft>
                      <a:spcPts val="450"/>
                    </a:spcAft>
                  </a:pPr>
                  <a:r>
                    <a:rPr lang="en-US" sz="150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Docker Hub</a:t>
                  </a:r>
                </a:p>
              </p:txBody>
            </p:sp>
            <p:grpSp>
              <p:nvGrpSpPr>
                <p:cNvPr id="143" name="Group 142">
                  <a:extLst>
                    <a:ext uri="{FF2B5EF4-FFF2-40B4-BE49-F238E27FC236}">
                      <a16:creationId xmlns:a16="http://schemas.microsoft.com/office/drawing/2014/main" id="{6505D448-144F-4D8F-97DB-C8C73B9E2DED}"/>
                    </a:ext>
                  </a:extLst>
                </p:cNvPr>
                <p:cNvGrpSpPr/>
                <p:nvPr/>
              </p:nvGrpSpPr>
              <p:grpSpPr>
                <a:xfrm>
                  <a:off x="6407860" y="5130968"/>
                  <a:ext cx="533313" cy="562645"/>
                  <a:chOff x="7385969" y="4256047"/>
                  <a:chExt cx="381000" cy="401955"/>
                </a:xfrm>
                <a:solidFill>
                  <a:srgbClr val="0078D4"/>
                </a:solidFill>
              </p:grpSpPr>
              <p:grpSp>
                <p:nvGrpSpPr>
                  <p:cNvPr id="144" name="Group 143">
                    <a:extLst>
                      <a:ext uri="{FF2B5EF4-FFF2-40B4-BE49-F238E27FC236}">
                        <a16:creationId xmlns:a16="http://schemas.microsoft.com/office/drawing/2014/main" id="{8D902122-B290-40B2-808E-C1636D932765}"/>
                      </a:ext>
                    </a:extLst>
                  </p:cNvPr>
                  <p:cNvGrpSpPr/>
                  <p:nvPr/>
                </p:nvGrpSpPr>
                <p:grpSpPr>
                  <a:xfrm>
                    <a:off x="7452324" y="4351548"/>
                    <a:ext cx="275587" cy="195652"/>
                    <a:chOff x="8187346" y="4467570"/>
                    <a:chExt cx="392253" cy="278478"/>
                  </a:xfrm>
                  <a:grpFill/>
                </p:grpSpPr>
                <p:sp>
                  <p:nvSpPr>
                    <p:cNvPr id="150" name="Freeform: Shape 149">
                      <a:extLst>
                        <a:ext uri="{FF2B5EF4-FFF2-40B4-BE49-F238E27FC236}">
                          <a16:creationId xmlns:a16="http://schemas.microsoft.com/office/drawing/2014/main" id="{62CFE5E1-9D81-4B71-B4CF-D8CFFFE1991A}"/>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sp>
                  <p:nvSpPr>
                    <p:cNvPr id="151" name="Freeform: Shape 150">
                      <a:extLst>
                        <a:ext uri="{FF2B5EF4-FFF2-40B4-BE49-F238E27FC236}">
                          <a16:creationId xmlns:a16="http://schemas.microsoft.com/office/drawing/2014/main" id="{2AD42273-C258-4002-A024-DA65A972640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sp>
                  <p:nvSpPr>
                    <p:cNvPr id="152" name="Freeform: Shape 151">
                      <a:extLst>
                        <a:ext uri="{FF2B5EF4-FFF2-40B4-BE49-F238E27FC236}">
                          <a16:creationId xmlns:a16="http://schemas.microsoft.com/office/drawing/2014/main" id="{2CCF43F6-25FD-4337-891A-1FAF3C034B5D}"/>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sp>
                  <p:nvSpPr>
                    <p:cNvPr id="153" name="Freeform: Shape 152">
                      <a:extLst>
                        <a:ext uri="{FF2B5EF4-FFF2-40B4-BE49-F238E27FC236}">
                          <a16:creationId xmlns:a16="http://schemas.microsoft.com/office/drawing/2014/main" id="{5C24C040-2A68-4D8B-937E-6B6FFA7B454D}"/>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sp>
                  <p:nvSpPr>
                    <p:cNvPr id="154" name="Freeform: Shape 153">
                      <a:extLst>
                        <a:ext uri="{FF2B5EF4-FFF2-40B4-BE49-F238E27FC236}">
                          <a16:creationId xmlns:a16="http://schemas.microsoft.com/office/drawing/2014/main" id="{407E5CD6-A74C-4289-AC1C-3A190DBED0AB}"/>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sp>
                  <p:nvSpPr>
                    <p:cNvPr id="156" name="Freeform: Shape 155">
                      <a:extLst>
                        <a:ext uri="{FF2B5EF4-FFF2-40B4-BE49-F238E27FC236}">
                          <a16:creationId xmlns:a16="http://schemas.microsoft.com/office/drawing/2014/main" id="{1411FF05-DA2B-461A-A12E-493AF5591EFA}"/>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sp>
                  <p:nvSpPr>
                    <p:cNvPr id="157" name="Freeform: Shape 156">
                      <a:extLst>
                        <a:ext uri="{FF2B5EF4-FFF2-40B4-BE49-F238E27FC236}">
                          <a16:creationId xmlns:a16="http://schemas.microsoft.com/office/drawing/2014/main" id="{DF35319E-9337-4FB0-A6D8-EA1DD5708107}"/>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sp>
                  <p:nvSpPr>
                    <p:cNvPr id="158" name="Freeform: Shape 157">
                      <a:extLst>
                        <a:ext uri="{FF2B5EF4-FFF2-40B4-BE49-F238E27FC236}">
                          <a16:creationId xmlns:a16="http://schemas.microsoft.com/office/drawing/2014/main" id="{316D807A-7BDA-4A0B-8A38-6232455721E4}"/>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sp>
                  <p:nvSpPr>
                    <p:cNvPr id="159" name="Freeform: Shape 158">
                      <a:extLst>
                        <a:ext uri="{FF2B5EF4-FFF2-40B4-BE49-F238E27FC236}">
                          <a16:creationId xmlns:a16="http://schemas.microsoft.com/office/drawing/2014/main" id="{6CE38F8E-A6AB-490D-BEFE-0B813DB8D3ED}"/>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sp>
                  <p:nvSpPr>
                    <p:cNvPr id="160" name="Freeform: Shape 159">
                      <a:extLst>
                        <a:ext uri="{FF2B5EF4-FFF2-40B4-BE49-F238E27FC236}">
                          <a16:creationId xmlns:a16="http://schemas.microsoft.com/office/drawing/2014/main" id="{6C354562-75C6-46C0-BB7E-4E75D7D163C5}"/>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342900">
                        <a:defRPr/>
                      </a:pPr>
                      <a:endParaRPr lang="en-US" sz="1350">
                        <a:gradFill>
                          <a:gsLst>
                            <a:gs pos="0">
                              <a:schemeClr val="tx2"/>
                            </a:gs>
                            <a:gs pos="100000">
                              <a:schemeClr val="tx2"/>
                            </a:gs>
                          </a:gsLst>
                          <a:lin ang="5400000" scaled="1"/>
                        </a:gradFill>
                        <a:latin typeface="Calibri" panose="020F0502020204030204"/>
                      </a:endParaRPr>
                    </a:p>
                  </p:txBody>
                </p:sp>
              </p:grpSp>
              <p:sp>
                <p:nvSpPr>
                  <p:cNvPr id="148" name="Freeform: Shape 147">
                    <a:extLst>
                      <a:ext uri="{FF2B5EF4-FFF2-40B4-BE49-F238E27FC236}">
                        <a16:creationId xmlns:a16="http://schemas.microsoft.com/office/drawing/2014/main" id="{3A9AF9AD-3CC6-4862-823F-3606F446BC0A}"/>
                      </a:ext>
                    </a:extLst>
                  </p:cNvPr>
                  <p:cNvSpPr/>
                  <p:nvPr/>
                </p:nvSpPr>
                <p:spPr>
                  <a:xfrm>
                    <a:off x="7385969" y="4256047"/>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endParaRPr lang="en-US" sz="1324">
                      <a:gradFill>
                        <a:gsLst>
                          <a:gs pos="0">
                            <a:schemeClr val="tx2"/>
                          </a:gs>
                          <a:gs pos="100000">
                            <a:schemeClr val="tx2"/>
                          </a:gs>
                        </a:gsLst>
                        <a:lin ang="5400000" scaled="1"/>
                      </a:gradFill>
                    </a:endParaRPr>
                  </a:p>
                </p:txBody>
              </p:sp>
              <p:sp>
                <p:nvSpPr>
                  <p:cNvPr id="149" name="Freeform: Shape 148">
                    <a:extLst>
                      <a:ext uri="{FF2B5EF4-FFF2-40B4-BE49-F238E27FC236}">
                        <a16:creationId xmlns:a16="http://schemas.microsoft.com/office/drawing/2014/main" id="{973277E3-71CA-4C51-B2C0-51275E6DE002}"/>
                      </a:ext>
                    </a:extLst>
                  </p:cNvPr>
                  <p:cNvSpPr/>
                  <p:nvPr/>
                </p:nvSpPr>
                <p:spPr>
                  <a:xfrm>
                    <a:off x="7385969" y="4553227"/>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endParaRPr lang="en-US" sz="1324">
                      <a:gradFill>
                        <a:gsLst>
                          <a:gs pos="0">
                            <a:schemeClr val="tx2"/>
                          </a:gs>
                          <a:gs pos="100000">
                            <a:schemeClr val="tx2"/>
                          </a:gs>
                        </a:gsLst>
                        <a:lin ang="5400000" scaled="1"/>
                      </a:gradFill>
                    </a:endParaRPr>
                  </a:p>
                </p:txBody>
              </p:sp>
            </p:grpSp>
          </p:grpSp>
        </p:grpSp>
      </p:grpSp>
      <p:cxnSp>
        <p:nvCxnSpPr>
          <p:cNvPr id="165" name="Straight Arrow Connector 164">
            <a:extLst>
              <a:ext uri="{FF2B5EF4-FFF2-40B4-BE49-F238E27FC236}">
                <a16:creationId xmlns:a16="http://schemas.microsoft.com/office/drawing/2014/main" id="{1E83661B-B599-403B-A176-F2BB615A42C4}"/>
              </a:ext>
            </a:extLst>
          </p:cNvPr>
          <p:cNvCxnSpPr>
            <a:cxnSpLocks/>
          </p:cNvCxnSpPr>
          <p:nvPr/>
        </p:nvCxnSpPr>
        <p:spPr>
          <a:xfrm>
            <a:off x="319472" y="2248985"/>
            <a:ext cx="1579667" cy="0"/>
          </a:xfrm>
          <a:prstGeom prst="straightConnector1">
            <a:avLst/>
          </a:prstGeom>
          <a:ln w="12700" cap="rnd">
            <a:solidFill>
              <a:schemeClr val="accent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AE656FF5-D6EE-45E9-AED0-9959294CFAB2}"/>
              </a:ext>
            </a:extLst>
          </p:cNvPr>
          <p:cNvCxnSpPr>
            <a:cxnSpLocks/>
          </p:cNvCxnSpPr>
          <p:nvPr/>
        </p:nvCxnSpPr>
        <p:spPr>
          <a:xfrm>
            <a:off x="7244863" y="2248985"/>
            <a:ext cx="1579667" cy="0"/>
          </a:xfrm>
          <a:prstGeom prst="straightConnector1">
            <a:avLst/>
          </a:prstGeom>
          <a:ln w="12700" cap="rnd">
            <a:solidFill>
              <a:schemeClr val="accent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09C729F-AFC7-416A-951B-D43350DD042D}"/>
              </a:ext>
            </a:extLst>
          </p:cNvPr>
          <p:cNvCxnSpPr>
            <a:cxnSpLocks/>
          </p:cNvCxnSpPr>
          <p:nvPr/>
        </p:nvCxnSpPr>
        <p:spPr>
          <a:xfrm>
            <a:off x="2050820" y="2248985"/>
            <a:ext cx="1579667" cy="0"/>
          </a:xfrm>
          <a:prstGeom prst="straightConnector1">
            <a:avLst/>
          </a:prstGeom>
          <a:ln w="12700" cap="rnd">
            <a:solidFill>
              <a:schemeClr val="accent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57A34BB3-D9EE-47E1-B24B-74DDB1E5740C}"/>
              </a:ext>
            </a:extLst>
          </p:cNvPr>
          <p:cNvCxnSpPr>
            <a:cxnSpLocks/>
          </p:cNvCxnSpPr>
          <p:nvPr/>
        </p:nvCxnSpPr>
        <p:spPr>
          <a:xfrm>
            <a:off x="3782167" y="2248985"/>
            <a:ext cx="1579667" cy="0"/>
          </a:xfrm>
          <a:prstGeom prst="straightConnector1">
            <a:avLst/>
          </a:prstGeom>
          <a:ln w="12700" cap="rnd">
            <a:solidFill>
              <a:schemeClr val="accent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131B871-08A3-4487-8430-0F53AF6F68C0}"/>
              </a:ext>
            </a:extLst>
          </p:cNvPr>
          <p:cNvCxnSpPr>
            <a:cxnSpLocks/>
          </p:cNvCxnSpPr>
          <p:nvPr/>
        </p:nvCxnSpPr>
        <p:spPr>
          <a:xfrm>
            <a:off x="5513515" y="2248985"/>
            <a:ext cx="1579667" cy="0"/>
          </a:xfrm>
          <a:prstGeom prst="straightConnector1">
            <a:avLst/>
          </a:prstGeom>
          <a:ln w="12700" cap="rnd">
            <a:solidFill>
              <a:schemeClr val="accent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70" name="Graphic 169">
            <a:extLst>
              <a:ext uri="{FF2B5EF4-FFF2-40B4-BE49-F238E27FC236}">
                <a16:creationId xmlns:a16="http://schemas.microsoft.com/office/drawing/2014/main" id="{E95E8A82-C18D-40AC-8EF1-DC8958CC568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39622" y="1540533"/>
            <a:ext cx="339367" cy="339367"/>
          </a:xfrm>
          <a:prstGeom prst="rect">
            <a:avLst/>
          </a:prstGeom>
        </p:spPr>
      </p:pic>
      <p:sp>
        <p:nvSpPr>
          <p:cNvPr id="171" name="TextBox 170">
            <a:extLst>
              <a:ext uri="{FF2B5EF4-FFF2-40B4-BE49-F238E27FC236}">
                <a16:creationId xmlns:a16="http://schemas.microsoft.com/office/drawing/2014/main" id="{70ED2868-BF07-4F27-B6EE-5DA73426B464}"/>
              </a:ext>
            </a:extLst>
          </p:cNvPr>
          <p:cNvSpPr txBox="1"/>
          <p:nvPr/>
        </p:nvSpPr>
        <p:spPr>
          <a:xfrm>
            <a:off x="507192" y="1930454"/>
            <a:ext cx="1204228" cy="293184"/>
          </a:xfrm>
          <a:prstGeom prst="rect">
            <a:avLst/>
          </a:prstGeom>
          <a:noFill/>
        </p:spPr>
        <p:txBody>
          <a:bodyPr wrap="square" lIns="0" tIns="107525" rIns="0" bIns="107525" rtlCol="0" anchor="ctr">
            <a:noAutofit/>
          </a:bodyPr>
          <a:lstStyle/>
          <a:p>
            <a:pPr algn="ctr" defTabSz="698951" fontAlgn="base">
              <a:lnSpc>
                <a:spcPct val="90000"/>
              </a:lnSpc>
              <a:spcBef>
                <a:spcPct val="0"/>
              </a:spcBef>
              <a:spcAft>
                <a:spcPct val="0"/>
              </a:spcAft>
              <a:defRPr/>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App Service</a:t>
            </a:r>
          </a:p>
        </p:txBody>
      </p:sp>
      <p:sp>
        <p:nvSpPr>
          <p:cNvPr id="172" name="TextBox 171">
            <a:extLst>
              <a:ext uri="{FF2B5EF4-FFF2-40B4-BE49-F238E27FC236}">
                <a16:creationId xmlns:a16="http://schemas.microsoft.com/office/drawing/2014/main" id="{A529398E-BF89-4A50-9DA7-F8AE8F9FC9F3}"/>
              </a:ext>
            </a:extLst>
          </p:cNvPr>
          <p:cNvSpPr txBox="1"/>
          <p:nvPr/>
        </p:nvSpPr>
        <p:spPr>
          <a:xfrm>
            <a:off x="507192" y="2287319"/>
            <a:ext cx="1204228" cy="775597"/>
          </a:xfrm>
          <a:prstGeom prst="rect">
            <a:avLst/>
          </a:prstGeom>
          <a:noFill/>
        </p:spPr>
        <p:txBody>
          <a:bodyPr wrap="square" lIns="137160" tIns="109728" rIns="137160" bIns="109728" rtlCol="0">
            <a:spAutoFit/>
          </a:bodyPr>
          <a:lstStyle/>
          <a:p>
            <a:pPr algn="ctr" defTabSz="685800">
              <a:spcAft>
                <a:spcPts val="450"/>
              </a:spcAft>
              <a:defRPr/>
            </a:pPr>
            <a:r>
              <a:rPr lang="en-US" sz="900">
                <a:gradFill>
                  <a:gsLst>
                    <a:gs pos="0">
                      <a:schemeClr val="tx1"/>
                    </a:gs>
                    <a:gs pos="100000">
                      <a:schemeClr val="tx1"/>
                    </a:gs>
                  </a:gsLst>
                  <a:lin ang="5400000" scaled="1"/>
                </a:gradFill>
                <a:latin typeface="Segoe UI" panose="020B0502040204020203" pitchFamily="34" charset="0"/>
                <a:ea typeface="DengXian" panose="02010600030101010101" pitchFamily="2" charset="-122"/>
                <a:cs typeface="Arial" panose="020B0604020202020204" pitchFamily="34" charset="0"/>
              </a:rPr>
              <a:t>Deploy web apps or APIs using containers in a PaaS environment</a:t>
            </a:r>
            <a:endParaRPr lang="en-US" sz="900">
              <a:gradFill>
                <a:gsLst>
                  <a:gs pos="0">
                    <a:schemeClr val="tx1"/>
                  </a:gs>
                  <a:gs pos="100000">
                    <a:schemeClr val="tx1"/>
                  </a:gs>
                </a:gsLst>
                <a:lin ang="5400000" scaled="1"/>
              </a:gradFill>
              <a:latin typeface="Calibri" panose="020F0502020204030204" pitchFamily="34" charset="0"/>
              <a:ea typeface="DengXian" panose="02010600030101010101" pitchFamily="2" charset="-122"/>
              <a:cs typeface="Arial" panose="020B0604020202020204" pitchFamily="34" charset="0"/>
            </a:endParaRPr>
          </a:p>
        </p:txBody>
      </p:sp>
      <p:pic>
        <p:nvPicPr>
          <p:cNvPr id="173" name="Graphic 172">
            <a:extLst>
              <a:ext uri="{FF2B5EF4-FFF2-40B4-BE49-F238E27FC236}">
                <a16:creationId xmlns:a16="http://schemas.microsoft.com/office/drawing/2014/main" id="{A10A0989-EEA0-4B7B-B14B-F88995BDAC9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662059" y="1531621"/>
            <a:ext cx="357188" cy="357188"/>
          </a:xfrm>
          <a:prstGeom prst="rect">
            <a:avLst/>
          </a:prstGeom>
        </p:spPr>
      </p:pic>
      <p:sp>
        <p:nvSpPr>
          <p:cNvPr id="174" name="TextBox 173">
            <a:extLst>
              <a:ext uri="{FF2B5EF4-FFF2-40B4-BE49-F238E27FC236}">
                <a16:creationId xmlns:a16="http://schemas.microsoft.com/office/drawing/2014/main" id="{A0BA4A0B-72C2-4364-BA08-906062904E09}"/>
              </a:ext>
            </a:extLst>
          </p:cNvPr>
          <p:cNvSpPr txBox="1"/>
          <p:nvPr/>
        </p:nvSpPr>
        <p:spPr>
          <a:xfrm>
            <a:off x="2238540" y="1930454"/>
            <a:ext cx="1204228" cy="293184"/>
          </a:xfrm>
          <a:prstGeom prst="rect">
            <a:avLst/>
          </a:prstGeom>
          <a:noFill/>
        </p:spPr>
        <p:txBody>
          <a:bodyPr wrap="square" lIns="0" tIns="107525" rIns="0" bIns="107525" rtlCol="0" anchor="ctr">
            <a:noAutofit/>
          </a:bodyPr>
          <a:lstStyle/>
          <a:p>
            <a:pPr algn="ctr" defTabSz="698951" fontAlgn="base">
              <a:lnSpc>
                <a:spcPct val="90000"/>
              </a:lnSpc>
              <a:spcBef>
                <a:spcPct val="0"/>
              </a:spcBef>
              <a:spcAft>
                <a:spcPct val="0"/>
              </a:spcAft>
              <a:defRPr/>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Service Fabric</a:t>
            </a:r>
          </a:p>
        </p:txBody>
      </p:sp>
      <p:sp>
        <p:nvSpPr>
          <p:cNvPr id="175" name="TextBox 174">
            <a:extLst>
              <a:ext uri="{FF2B5EF4-FFF2-40B4-BE49-F238E27FC236}">
                <a16:creationId xmlns:a16="http://schemas.microsoft.com/office/drawing/2014/main" id="{3DC19335-C2C6-479D-8303-5843609F1C4A}"/>
              </a:ext>
            </a:extLst>
          </p:cNvPr>
          <p:cNvSpPr txBox="1"/>
          <p:nvPr/>
        </p:nvSpPr>
        <p:spPr>
          <a:xfrm>
            <a:off x="2238540" y="2287320"/>
            <a:ext cx="1204228" cy="914096"/>
          </a:xfrm>
          <a:prstGeom prst="rect">
            <a:avLst/>
          </a:prstGeom>
          <a:noFill/>
        </p:spPr>
        <p:txBody>
          <a:bodyPr wrap="square" lIns="137160" tIns="109728" rIns="137160" bIns="109728" rtlCol="0">
            <a:spAutoFit/>
          </a:bodyPr>
          <a:lstStyle/>
          <a:p>
            <a:pPr algn="ctr">
              <a:spcAft>
                <a:spcPts val="450"/>
              </a:spcAft>
              <a:defRPr/>
            </a:pPr>
            <a:r>
              <a:rPr lang="en-US" sz="900">
                <a:gradFill>
                  <a:gsLst>
                    <a:gs pos="0">
                      <a:schemeClr val="tx1"/>
                    </a:gs>
                    <a:gs pos="100000">
                      <a:schemeClr val="tx1"/>
                    </a:gs>
                  </a:gsLst>
                  <a:lin ang="5400000" scaled="1"/>
                </a:gradFill>
                <a:latin typeface="Segoe UI" panose="020B0502040204020203" pitchFamily="34" charset="0"/>
                <a:ea typeface="DengXian" panose="02010600030101010101" pitchFamily="2" charset="-122"/>
                <a:cs typeface="Arial" panose="020B0604020202020204" pitchFamily="34" charset="0"/>
              </a:rPr>
              <a:t>Modernize .NET applications to microservices using Windows Server containers</a:t>
            </a:r>
          </a:p>
        </p:txBody>
      </p:sp>
      <p:sp>
        <p:nvSpPr>
          <p:cNvPr id="176" name="TextBox 175">
            <a:extLst>
              <a:ext uri="{FF2B5EF4-FFF2-40B4-BE49-F238E27FC236}">
                <a16:creationId xmlns:a16="http://schemas.microsoft.com/office/drawing/2014/main" id="{DE2B96C8-2C37-431E-8F1F-B428845AB100}"/>
              </a:ext>
            </a:extLst>
          </p:cNvPr>
          <p:cNvSpPr txBox="1"/>
          <p:nvPr/>
        </p:nvSpPr>
        <p:spPr>
          <a:xfrm>
            <a:off x="3881179" y="1930454"/>
            <a:ext cx="1381643" cy="293184"/>
          </a:xfrm>
          <a:prstGeom prst="rect">
            <a:avLst/>
          </a:prstGeom>
          <a:noFill/>
        </p:spPr>
        <p:txBody>
          <a:bodyPr wrap="square" lIns="0" tIns="107525" rIns="0" bIns="107525" rtlCol="0" anchor="ctr">
            <a:noAutofit/>
          </a:bodyPr>
          <a:lstStyle/>
          <a:p>
            <a:pPr algn="ctr" defTabSz="698951" fontAlgn="base">
              <a:lnSpc>
                <a:spcPct val="90000"/>
              </a:lnSpc>
              <a:spcBef>
                <a:spcPct val="0"/>
              </a:spcBef>
              <a:spcAft>
                <a:spcPct val="0"/>
              </a:spcAft>
              <a:defRPr/>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Kubernetes Service</a:t>
            </a:r>
          </a:p>
        </p:txBody>
      </p:sp>
      <p:pic>
        <p:nvPicPr>
          <p:cNvPr id="177" name="Picture 4" descr="Image result for azure container instance">
            <a:extLst>
              <a:ext uri="{FF2B5EF4-FFF2-40B4-BE49-F238E27FC236}">
                <a16:creationId xmlns:a16="http://schemas.microsoft.com/office/drawing/2014/main" id="{E2C8AE4D-03B6-4FAF-88CE-EFDC5010605A}"/>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938939" y="1518900"/>
            <a:ext cx="728819" cy="382631"/>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ACDADF3D-F57D-4FFD-9AEE-11184B0C28E5}"/>
              </a:ext>
            </a:extLst>
          </p:cNvPr>
          <p:cNvSpPr txBox="1"/>
          <p:nvPr/>
        </p:nvSpPr>
        <p:spPr>
          <a:xfrm>
            <a:off x="5612527" y="1930454"/>
            <a:ext cx="1381643" cy="293184"/>
          </a:xfrm>
          <a:prstGeom prst="rect">
            <a:avLst/>
          </a:prstGeom>
          <a:noFill/>
        </p:spPr>
        <p:txBody>
          <a:bodyPr wrap="square" lIns="0" tIns="107525" rIns="0" bIns="107525" rtlCol="0" anchor="ctr">
            <a:noAutofit/>
          </a:bodyPr>
          <a:lstStyle/>
          <a:p>
            <a:pPr algn="ctr" defTabSz="698951" fontAlgn="base">
              <a:lnSpc>
                <a:spcPct val="90000"/>
              </a:lnSpc>
              <a:spcBef>
                <a:spcPct val="0"/>
              </a:spcBef>
              <a:spcAft>
                <a:spcPct val="0"/>
              </a:spcAft>
              <a:defRPr/>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Container Instance</a:t>
            </a:r>
          </a:p>
        </p:txBody>
      </p:sp>
      <p:sp>
        <p:nvSpPr>
          <p:cNvPr id="179" name="TextBox 178">
            <a:extLst>
              <a:ext uri="{FF2B5EF4-FFF2-40B4-BE49-F238E27FC236}">
                <a16:creationId xmlns:a16="http://schemas.microsoft.com/office/drawing/2014/main" id="{277D213D-04A5-4EFB-9448-ECD2981345CA}"/>
              </a:ext>
            </a:extLst>
          </p:cNvPr>
          <p:cNvSpPr txBox="1"/>
          <p:nvPr/>
        </p:nvSpPr>
        <p:spPr>
          <a:xfrm>
            <a:off x="3873676" y="2287319"/>
            <a:ext cx="1421314" cy="637097"/>
          </a:xfrm>
          <a:prstGeom prst="rect">
            <a:avLst/>
          </a:prstGeom>
          <a:noFill/>
        </p:spPr>
        <p:txBody>
          <a:bodyPr wrap="square" lIns="137160" tIns="109728" rIns="137160" bIns="109728" rtlCol="0">
            <a:spAutoFit/>
          </a:bodyPr>
          <a:lstStyle/>
          <a:p>
            <a:pPr algn="ctr">
              <a:spcBef>
                <a:spcPts val="662"/>
              </a:spcBef>
              <a:spcAft>
                <a:spcPts val="450"/>
              </a:spcAft>
              <a:defRPr/>
            </a:pPr>
            <a:r>
              <a:rPr lang="en-US" sz="900">
                <a:gradFill>
                  <a:gsLst>
                    <a:gs pos="0">
                      <a:schemeClr val="tx1"/>
                    </a:gs>
                    <a:gs pos="100000">
                      <a:schemeClr val="tx1"/>
                    </a:gs>
                  </a:gsLst>
                  <a:lin ang="5400000" scaled="1"/>
                </a:gradFill>
                <a:latin typeface="Segoe UI" panose="020B0502040204020203" pitchFamily="34" charset="0"/>
                <a:ea typeface="DengXian" panose="02010600030101010101" pitchFamily="2" charset="-122"/>
                <a:cs typeface="Arial" panose="020B0604020202020204" pitchFamily="34" charset="0"/>
              </a:rPr>
              <a:t>Scale and orchestrate Linux containers using Kubernetes</a:t>
            </a:r>
          </a:p>
        </p:txBody>
      </p:sp>
      <p:sp>
        <p:nvSpPr>
          <p:cNvPr id="180" name="TextBox 179">
            <a:extLst>
              <a:ext uri="{FF2B5EF4-FFF2-40B4-BE49-F238E27FC236}">
                <a16:creationId xmlns:a16="http://schemas.microsoft.com/office/drawing/2014/main" id="{A2D2DA15-D167-4C11-A180-6263187DC571}"/>
              </a:ext>
            </a:extLst>
          </p:cNvPr>
          <p:cNvSpPr txBox="1"/>
          <p:nvPr/>
        </p:nvSpPr>
        <p:spPr>
          <a:xfrm>
            <a:off x="7443100" y="1930454"/>
            <a:ext cx="1183193" cy="293184"/>
          </a:xfrm>
          <a:prstGeom prst="rect">
            <a:avLst/>
          </a:prstGeom>
          <a:noFill/>
        </p:spPr>
        <p:txBody>
          <a:bodyPr wrap="square" lIns="0" tIns="107525" rIns="0" bIns="107525" rtlCol="0" anchor="ctr">
            <a:noAutofit/>
          </a:bodyPr>
          <a:lstStyle/>
          <a:p>
            <a:pPr algn="ctr" defTabSz="698951" fontAlgn="base">
              <a:lnSpc>
                <a:spcPct val="90000"/>
              </a:lnSpc>
              <a:spcBef>
                <a:spcPct val="0"/>
              </a:spcBef>
              <a:spcAft>
                <a:spcPct val="0"/>
              </a:spcAft>
              <a:defRPr/>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Ecosystem</a:t>
            </a:r>
          </a:p>
        </p:txBody>
      </p:sp>
      <p:pic>
        <p:nvPicPr>
          <p:cNvPr id="181" name="Picture 6" descr="Image result for docker logo png">
            <a:extLst>
              <a:ext uri="{FF2B5EF4-FFF2-40B4-BE49-F238E27FC236}">
                <a16:creationId xmlns:a16="http://schemas.microsoft.com/office/drawing/2014/main" id="{5566F83C-69BD-42FA-AAEB-B457633A5F3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b="34790"/>
          <a:stretch/>
        </p:blipFill>
        <p:spPr bwMode="auto">
          <a:xfrm>
            <a:off x="7186919" y="1672520"/>
            <a:ext cx="416289" cy="2286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8" descr="Image result for openshift logo png">
            <a:extLst>
              <a:ext uri="{FF2B5EF4-FFF2-40B4-BE49-F238E27FC236}">
                <a16:creationId xmlns:a16="http://schemas.microsoft.com/office/drawing/2014/main" id="{97EC4970-50BF-44C3-89A4-C3CFD2851CD4}"/>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7695487" y="1670515"/>
            <a:ext cx="284444" cy="23261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10" descr="Image result for pivotal cloud foundry logo png">
            <a:extLst>
              <a:ext uri="{FF2B5EF4-FFF2-40B4-BE49-F238E27FC236}">
                <a16:creationId xmlns:a16="http://schemas.microsoft.com/office/drawing/2014/main" id="{4D079DA9-5415-4304-8CE4-40BE38EEE77F}"/>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8151224" y="1679053"/>
            <a:ext cx="270840" cy="215537"/>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2" descr="Image result for mesosphere logo png">
            <a:extLst>
              <a:ext uri="{FF2B5EF4-FFF2-40B4-BE49-F238E27FC236}">
                <a16:creationId xmlns:a16="http://schemas.microsoft.com/office/drawing/2014/main" id="{971CDC67-D243-42C8-A7C4-45ECDD84ECC9}"/>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8503103" y="1714428"/>
            <a:ext cx="405765" cy="170914"/>
          </a:xfrm>
          <a:prstGeom prst="rect">
            <a:avLst/>
          </a:prstGeom>
          <a:noFill/>
          <a:extLst>
            <a:ext uri="{909E8E84-426E-40DD-AFC4-6F175D3DCCD1}">
              <a14:hiddenFill xmlns:a14="http://schemas.microsoft.com/office/drawing/2010/main">
                <a:solidFill>
                  <a:srgbClr val="FFFFFF"/>
                </a:solidFill>
              </a14:hiddenFill>
            </a:ext>
          </a:extLst>
        </p:spPr>
      </p:pic>
      <p:sp>
        <p:nvSpPr>
          <p:cNvPr id="185" name="TextBox 184">
            <a:extLst>
              <a:ext uri="{FF2B5EF4-FFF2-40B4-BE49-F238E27FC236}">
                <a16:creationId xmlns:a16="http://schemas.microsoft.com/office/drawing/2014/main" id="{DF12EF81-2630-459F-98EA-2172D1FCD1E5}"/>
              </a:ext>
            </a:extLst>
          </p:cNvPr>
          <p:cNvSpPr txBox="1"/>
          <p:nvPr/>
        </p:nvSpPr>
        <p:spPr>
          <a:xfrm>
            <a:off x="7450681" y="2287319"/>
            <a:ext cx="1168030" cy="775597"/>
          </a:xfrm>
          <a:prstGeom prst="rect">
            <a:avLst/>
          </a:prstGeom>
          <a:noFill/>
        </p:spPr>
        <p:txBody>
          <a:bodyPr wrap="square" lIns="137160" tIns="109728" rIns="137160" bIns="109728" rtlCol="0">
            <a:spAutoFit/>
          </a:bodyPr>
          <a:lstStyle/>
          <a:p>
            <a:pPr algn="ctr">
              <a:spcAft>
                <a:spcPts val="450"/>
              </a:spcAft>
              <a:defRPr/>
            </a:pPr>
            <a:r>
              <a:rPr lang="en-US" sz="900">
                <a:gradFill>
                  <a:gsLst>
                    <a:gs pos="0">
                      <a:schemeClr val="tx1"/>
                    </a:gs>
                    <a:gs pos="100000">
                      <a:schemeClr val="tx1"/>
                    </a:gs>
                  </a:gsLst>
                  <a:lin ang="5400000" scaled="1"/>
                </a:gradFill>
                <a:latin typeface="Segoe UI" panose="020B0502040204020203" pitchFamily="34" charset="0"/>
                <a:ea typeface="DengXian" panose="02010600030101010101" pitchFamily="2" charset="-122"/>
                <a:cs typeface="Arial" panose="020B0604020202020204" pitchFamily="34" charset="0"/>
              </a:rPr>
              <a:t>Bring your Partner solutions that run great on Azure </a:t>
            </a:r>
          </a:p>
        </p:txBody>
      </p:sp>
      <p:sp>
        <p:nvSpPr>
          <p:cNvPr id="186" name="Rectangle 185">
            <a:extLst>
              <a:ext uri="{FF2B5EF4-FFF2-40B4-BE49-F238E27FC236}">
                <a16:creationId xmlns:a16="http://schemas.microsoft.com/office/drawing/2014/main" id="{4F5931F8-C42B-4C11-9C88-8450E6A6BBE7}"/>
              </a:ext>
            </a:extLst>
          </p:cNvPr>
          <p:cNvSpPr/>
          <p:nvPr/>
        </p:nvSpPr>
        <p:spPr>
          <a:xfrm>
            <a:off x="5650269" y="2287319"/>
            <a:ext cx="1306158" cy="775597"/>
          </a:xfrm>
          <a:prstGeom prst="rect">
            <a:avLst/>
          </a:prstGeom>
          <a:noFill/>
        </p:spPr>
        <p:txBody>
          <a:bodyPr wrap="square" lIns="137160" tIns="109728" rIns="137160" bIns="109728" rtlCol="0">
            <a:spAutoFit/>
          </a:bodyPr>
          <a:lstStyle/>
          <a:p>
            <a:pPr algn="ctr">
              <a:spcBef>
                <a:spcPts val="662"/>
              </a:spcBef>
              <a:spcAft>
                <a:spcPts val="450"/>
              </a:spcAft>
            </a:pPr>
            <a:r>
              <a:rPr lang="en-US" sz="900">
                <a:gradFill>
                  <a:gsLst>
                    <a:gs pos="0">
                      <a:schemeClr val="tx1"/>
                    </a:gs>
                    <a:gs pos="100000">
                      <a:schemeClr val="tx1"/>
                    </a:gs>
                  </a:gsLst>
                  <a:lin ang="5400000" scaled="1"/>
                </a:gradFill>
                <a:latin typeface="Segoe UI" panose="020B0502040204020203" pitchFamily="34" charset="0"/>
                <a:ea typeface="DengXian" panose="02010600030101010101" pitchFamily="2" charset="-122"/>
                <a:cs typeface="Arial" panose="020B0604020202020204" pitchFamily="34" charset="0"/>
              </a:rPr>
              <a:t>Elastically burst from your Azure Kubernetes Service (AKS) cluster</a:t>
            </a:r>
          </a:p>
        </p:txBody>
      </p:sp>
      <p:sp>
        <p:nvSpPr>
          <p:cNvPr id="187" name="Graphic 27">
            <a:extLst>
              <a:ext uri="{FF2B5EF4-FFF2-40B4-BE49-F238E27FC236}">
                <a16:creationId xmlns:a16="http://schemas.microsoft.com/office/drawing/2014/main" id="{C4018350-D03D-4232-908A-829B3222BAA1}"/>
              </a:ext>
            </a:extLst>
          </p:cNvPr>
          <p:cNvSpPr/>
          <p:nvPr/>
        </p:nvSpPr>
        <p:spPr>
          <a:xfrm>
            <a:off x="4310042" y="1540532"/>
            <a:ext cx="506681" cy="394179"/>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sz="1324"/>
          </a:p>
        </p:txBody>
      </p:sp>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idx="4294967295"/>
          </p:nvPr>
        </p:nvSpPr>
        <p:spPr>
          <a:xfrm>
            <a:off x="648929" y="1903093"/>
            <a:ext cx="6858000" cy="1661993"/>
          </a:xfrm>
        </p:spPr>
        <p:txBody>
          <a:bodyPr/>
          <a:lstStyle/>
          <a:p>
            <a:r>
              <a:rPr lang="en-US" dirty="0">
                <a:solidFill>
                  <a:schemeClr val="accent2">
                    <a:lumMod val="60000"/>
                    <a:lumOff val="40000"/>
                  </a:schemeClr>
                </a:solidFill>
              </a:rPr>
              <a:t>Azure Container Registry</a:t>
            </a:r>
            <a:br>
              <a:rPr lang="en-US" dirty="0">
                <a:solidFill>
                  <a:schemeClr val="accent2">
                    <a:lumMod val="60000"/>
                    <a:lumOff val="40000"/>
                  </a:schemeClr>
                </a:solidFill>
              </a:rPr>
            </a:br>
            <a:r>
              <a:rPr lang="en-US" dirty="0">
                <a:solidFill>
                  <a:schemeClr val="accent2">
                    <a:lumMod val="60000"/>
                    <a:lumOff val="40000"/>
                  </a:schemeClr>
                </a:solidFill>
              </a:rPr>
              <a:t>&amp; </a:t>
            </a:r>
            <a:br>
              <a:rPr lang="en-US" dirty="0">
                <a:solidFill>
                  <a:schemeClr val="accent2">
                    <a:lumMod val="60000"/>
                    <a:lumOff val="40000"/>
                  </a:schemeClr>
                </a:solidFill>
              </a:rPr>
            </a:br>
            <a:r>
              <a:rPr lang="da-DK" dirty="0">
                <a:solidFill>
                  <a:schemeClr val="accent2">
                    <a:lumMod val="60000"/>
                    <a:lumOff val="40000"/>
                  </a:schemeClr>
                </a:solidFill>
              </a:rPr>
              <a:t>Azure Container Instances</a:t>
            </a:r>
            <a:br>
              <a:rPr lang="da-DK" dirty="0">
                <a:solidFill>
                  <a:schemeClr val="accent2">
                    <a:lumMod val="60000"/>
                    <a:lumOff val="40000"/>
                  </a:schemeClr>
                </a:solidFill>
              </a:rPr>
            </a:br>
            <a:endParaRPr lang="en-US" dirty="0">
              <a:solidFill>
                <a:schemeClr val="accent2">
                  <a:lumMod val="60000"/>
                  <a:lumOff val="40000"/>
                </a:schemeClr>
              </a:solidFill>
            </a:endParaRPr>
          </a:p>
        </p:txBody>
      </p:sp>
    </p:spTree>
    <p:extLst>
      <p:ext uri="{BB962C8B-B14F-4D97-AF65-F5344CB8AC3E}">
        <p14:creationId xmlns:p14="http://schemas.microsoft.com/office/powerpoint/2010/main" val="6674943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en" dirty="0">
                <a:solidFill>
                  <a:schemeClr val="accent2">
                    <a:lumMod val="60000"/>
                    <a:lumOff val="40000"/>
                  </a:schemeClr>
                </a:solidFill>
              </a:rPr>
              <a:t>Azure Container Registry</a:t>
            </a:r>
            <a:endParaRPr lang="en-US" dirty="0">
              <a:solidFill>
                <a:schemeClr val="accent2">
                  <a:lumMod val="60000"/>
                  <a:lumOff val="40000"/>
                </a:schemeClr>
              </a:solidFill>
            </a:endParaRPr>
          </a:p>
        </p:txBody>
      </p:sp>
      <p:sp>
        <p:nvSpPr>
          <p:cNvPr id="3871" name="Google Shape;3871;p18"/>
          <p:cNvSpPr txBox="1">
            <a:spLocks noGrp="1"/>
          </p:cNvSpPr>
          <p:nvPr>
            <p:ph type="body" sz="quarter" idx="10"/>
          </p:nvPr>
        </p:nvSpPr>
        <p:spPr>
          <a:xfrm>
            <a:off x="438150" y="1076623"/>
            <a:ext cx="5933153" cy="1204461"/>
          </a:xfrm>
          <a:prstGeom prst="rect">
            <a:avLst/>
          </a:prstGeom>
        </p:spPr>
        <p:txBody>
          <a:bodyPr spcFirstLastPara="1" wrap="square" lIns="91425" tIns="91425" rIns="91425" bIns="91425" anchor="t" anchorCtr="0">
            <a:noAutofit/>
          </a:bodyPr>
          <a:lstStyle/>
          <a:p>
            <a:r>
              <a:rPr lang="en-US" dirty="0">
                <a:solidFill>
                  <a:schemeClr val="accent2">
                    <a:lumMod val="60000"/>
                    <a:lumOff val="40000"/>
                  </a:schemeClr>
                </a:solidFill>
              </a:rPr>
              <a:t>Use same docker commands as Docker Hub</a:t>
            </a:r>
          </a:p>
          <a:p>
            <a:r>
              <a:rPr lang="en-US" dirty="0">
                <a:solidFill>
                  <a:schemeClr val="accent2">
                    <a:lumMod val="60000"/>
                    <a:lumOff val="40000"/>
                  </a:schemeClr>
                </a:solidFill>
              </a:rPr>
              <a:t>Private</a:t>
            </a:r>
          </a:p>
          <a:p>
            <a:r>
              <a:rPr lang="en-US" dirty="0">
                <a:solidFill>
                  <a:schemeClr val="accent2">
                    <a:lumMod val="60000"/>
                    <a:lumOff val="40000"/>
                  </a:schemeClr>
                </a:solidFill>
              </a:rPr>
              <a:t>Eliminates egress/ingress traffic and latency</a:t>
            </a:r>
          </a:p>
          <a:p>
            <a:r>
              <a:rPr lang="en-US" dirty="0">
                <a:solidFill>
                  <a:schemeClr val="accent2">
                    <a:lumMod val="60000"/>
                    <a:lumOff val="40000"/>
                  </a:schemeClr>
                </a:solidFill>
              </a:rPr>
              <a:t>Geo-replication - a single registry replicated across multiple regions</a:t>
            </a:r>
          </a:p>
          <a:p>
            <a:r>
              <a:rPr lang="en-US" dirty="0">
                <a:solidFill>
                  <a:schemeClr val="accent2">
                    <a:lumMod val="60000"/>
                    <a:lumOff val="40000"/>
                  </a:schemeClr>
                </a:solidFill>
              </a:rPr>
              <a:t>Authenticate with Azure Active Directory</a:t>
            </a:r>
          </a:p>
          <a:p>
            <a:r>
              <a:rPr lang="en-US" dirty="0">
                <a:solidFill>
                  <a:schemeClr val="accent2">
                    <a:lumMod val="60000"/>
                    <a:lumOff val="40000"/>
                  </a:schemeClr>
                </a:solidFill>
              </a:rPr>
              <a:t>Automatic Vulnerability Scanning (CVE)</a:t>
            </a:r>
          </a:p>
          <a:p>
            <a:r>
              <a:rPr lang="en-US" dirty="0">
                <a:solidFill>
                  <a:schemeClr val="accent2">
                    <a:lumMod val="60000"/>
                    <a:lumOff val="40000"/>
                  </a:schemeClr>
                </a:solidFill>
              </a:rPr>
              <a:t>Azure Container Registry Tasks / Builders </a:t>
            </a:r>
          </a:p>
        </p:txBody>
      </p:sp>
      <p:pic>
        <p:nvPicPr>
          <p:cNvPr id="2" name="Picture 1">
            <a:extLst>
              <a:ext uri="{FF2B5EF4-FFF2-40B4-BE49-F238E27FC236}">
                <a16:creationId xmlns:a16="http://schemas.microsoft.com/office/drawing/2014/main" id="{03C70212-0650-D142-8435-3557E90DEA12}"/>
              </a:ext>
            </a:extLst>
          </p:cNvPr>
          <p:cNvPicPr>
            <a:picLocks noChangeAspect="1"/>
          </p:cNvPicPr>
          <p:nvPr/>
        </p:nvPicPr>
        <p:blipFill>
          <a:blip r:embed="rId3"/>
          <a:stretch>
            <a:fillRect/>
          </a:stretch>
        </p:blipFill>
        <p:spPr>
          <a:xfrm>
            <a:off x="5465956" y="1574800"/>
            <a:ext cx="3810000" cy="1993900"/>
          </a:xfrm>
          <a:prstGeom prst="rect">
            <a:avLst/>
          </a:prstGeom>
        </p:spPr>
      </p:pic>
    </p:spTree>
    <p:extLst>
      <p:ext uri="{BB962C8B-B14F-4D97-AF65-F5344CB8AC3E}">
        <p14:creationId xmlns:p14="http://schemas.microsoft.com/office/powerpoint/2010/main" val="3618838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2">
                    <a:lumMod val="60000"/>
                    <a:lumOff val="40000"/>
                  </a:schemeClr>
                </a:solidFill>
              </a:rPr>
              <a:t>Azure Container Instances</a:t>
            </a:r>
          </a:p>
        </p:txBody>
      </p:sp>
      <p:sp>
        <p:nvSpPr>
          <p:cNvPr id="3" name="Text Placeholder 2"/>
          <p:cNvSpPr>
            <a:spLocks noGrp="1"/>
          </p:cNvSpPr>
          <p:nvPr>
            <p:ph type="body" sz="quarter" idx="10"/>
          </p:nvPr>
        </p:nvSpPr>
        <p:spPr>
          <a:xfrm>
            <a:off x="192800" y="1439009"/>
            <a:ext cx="4544400" cy="3111516"/>
          </a:xfrm>
        </p:spPr>
        <p:txBody>
          <a:bodyPr>
            <a:normAutofit/>
          </a:bodyPr>
          <a:lstStyle/>
          <a:p>
            <a:r>
              <a:rPr lang="en-US" dirty="0">
                <a:solidFill>
                  <a:schemeClr val="accent2">
                    <a:lumMod val="60000"/>
                    <a:lumOff val="40000"/>
                  </a:schemeClr>
                </a:solidFill>
              </a:rPr>
              <a:t>Start in seconds</a:t>
            </a:r>
          </a:p>
          <a:p>
            <a:r>
              <a:rPr lang="en-US" dirty="0">
                <a:solidFill>
                  <a:schemeClr val="accent2">
                    <a:lumMod val="60000"/>
                    <a:lumOff val="40000"/>
                  </a:schemeClr>
                </a:solidFill>
              </a:rPr>
              <a:t>No VM management</a:t>
            </a:r>
          </a:p>
          <a:p>
            <a:r>
              <a:rPr lang="en-US" dirty="0">
                <a:solidFill>
                  <a:schemeClr val="accent2">
                    <a:lumMod val="60000"/>
                    <a:lumOff val="40000"/>
                  </a:schemeClr>
                </a:solidFill>
              </a:rPr>
              <a:t>Custom CPU/memory</a:t>
            </a:r>
          </a:p>
          <a:p>
            <a:r>
              <a:rPr lang="en-US" dirty="0">
                <a:solidFill>
                  <a:schemeClr val="accent2">
                    <a:lumMod val="60000"/>
                    <a:lumOff val="40000"/>
                  </a:schemeClr>
                </a:solidFill>
              </a:rPr>
              <a:t>Billed per second</a:t>
            </a:r>
          </a:p>
          <a:p>
            <a:r>
              <a:rPr lang="en-US" dirty="0">
                <a:solidFill>
                  <a:schemeClr val="accent2">
                    <a:lumMod val="60000"/>
                    <a:lumOff val="40000"/>
                  </a:schemeClr>
                </a:solidFill>
              </a:rPr>
              <a:t>Public IP</a:t>
            </a:r>
          </a:p>
          <a:p>
            <a:r>
              <a:rPr lang="en-US" dirty="0">
                <a:solidFill>
                  <a:schemeClr val="accent2">
                    <a:lumMod val="60000"/>
                    <a:lumOff val="40000"/>
                  </a:schemeClr>
                </a:solidFill>
              </a:rPr>
              <a:t>Hypervisor-level isolation</a:t>
            </a:r>
          </a:p>
          <a:p>
            <a:r>
              <a:rPr lang="en-US" dirty="0">
                <a:solidFill>
                  <a:schemeClr val="accent2">
                    <a:lumMod val="60000"/>
                    <a:lumOff val="40000"/>
                  </a:schemeClr>
                </a:solidFill>
              </a:rPr>
              <a:t>Linux and Windows containers</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p:txBody>
      </p:sp>
      <p:pic>
        <p:nvPicPr>
          <p:cNvPr id="5" name="Picture 4"/>
          <p:cNvPicPr>
            <a:picLocks noChangeAspect="1"/>
          </p:cNvPicPr>
          <p:nvPr/>
        </p:nvPicPr>
        <p:blipFill>
          <a:blip r:embed="rId3"/>
          <a:stretch>
            <a:fillRect/>
          </a:stretch>
        </p:blipFill>
        <p:spPr>
          <a:xfrm>
            <a:off x="3372962" y="1605348"/>
            <a:ext cx="1675766" cy="1560763"/>
          </a:xfrm>
          <a:prstGeom prst="rect">
            <a:avLst/>
          </a:prstGeom>
        </p:spPr>
      </p:pic>
      <p:sp>
        <p:nvSpPr>
          <p:cNvPr id="4" name="Rectangle 3">
            <a:extLst>
              <a:ext uri="{FF2B5EF4-FFF2-40B4-BE49-F238E27FC236}">
                <a16:creationId xmlns:a16="http://schemas.microsoft.com/office/drawing/2014/main" id="{B5C0D8D8-0E0F-4895-96C6-5A91AB9CEB60}"/>
              </a:ext>
            </a:extLst>
          </p:cNvPr>
          <p:cNvSpPr/>
          <p:nvPr/>
        </p:nvSpPr>
        <p:spPr>
          <a:xfrm>
            <a:off x="192800" y="4123351"/>
            <a:ext cx="2550185" cy="275717"/>
          </a:xfrm>
          <a:prstGeom prst="rect">
            <a:avLst/>
          </a:prstGeom>
        </p:spPr>
        <p:txBody>
          <a:bodyPr wrap="none">
            <a:spAutoFit/>
          </a:bodyPr>
          <a:lstStyle/>
          <a:p>
            <a:pPr>
              <a:lnSpc>
                <a:spcPct val="90000"/>
              </a:lnSpc>
              <a:spcAft>
                <a:spcPts val="441"/>
              </a:spcAft>
            </a:pPr>
            <a:r>
              <a:rPr lang="en-US" sz="1324" i="1" dirty="0">
                <a:solidFill>
                  <a:schemeClr val="accent2">
                    <a:lumMod val="60000"/>
                    <a:lumOff val="40000"/>
                  </a:schemeClr>
                </a:solidFill>
              </a:rPr>
              <a:t>$48/month for 512MB and 1 vCPU</a:t>
            </a:r>
          </a:p>
        </p:txBody>
      </p:sp>
      <p:sp>
        <p:nvSpPr>
          <p:cNvPr id="6" name="Rectangle 5">
            <a:extLst>
              <a:ext uri="{FF2B5EF4-FFF2-40B4-BE49-F238E27FC236}">
                <a16:creationId xmlns:a16="http://schemas.microsoft.com/office/drawing/2014/main" id="{282D490F-FA48-48F2-8BC3-A9D8AE669CE7}"/>
              </a:ext>
            </a:extLst>
          </p:cNvPr>
          <p:cNvSpPr/>
          <p:nvPr/>
        </p:nvSpPr>
        <p:spPr>
          <a:xfrm>
            <a:off x="5360256" y="1439009"/>
            <a:ext cx="5080635" cy="2031325"/>
          </a:xfrm>
          <a:prstGeom prst="rect">
            <a:avLst/>
          </a:prstGeom>
        </p:spPr>
        <p:txBody>
          <a:bodyPr wrap="square">
            <a:spAutoFit/>
          </a:bodyPr>
          <a:lstStyle/>
          <a:p>
            <a:pPr marL="342900" indent="-342900">
              <a:buFont typeface="Arial" panose="020B0604020202020204" pitchFamily="34" charset="0"/>
              <a:buChar char="•"/>
            </a:pPr>
            <a:endParaRPr lang="en-US" sz="2100" dirty="0">
              <a:solidFill>
                <a:schemeClr val="accent2">
                  <a:lumMod val="60000"/>
                  <a:lumOff val="40000"/>
                </a:schemeClr>
              </a:solidFill>
            </a:endParaRPr>
          </a:p>
          <a:p>
            <a:pPr marL="342900" indent="-342900">
              <a:buFont typeface="Arial" panose="020B0604020202020204" pitchFamily="34" charset="0"/>
              <a:buChar char="•"/>
            </a:pPr>
            <a:r>
              <a:rPr lang="en-US" sz="2100" dirty="0">
                <a:solidFill>
                  <a:schemeClr val="accent2">
                    <a:lumMod val="60000"/>
                    <a:lumOff val="40000"/>
                  </a:schemeClr>
                </a:solidFill>
              </a:rPr>
              <a:t>Batch processing</a:t>
            </a:r>
          </a:p>
          <a:p>
            <a:pPr marL="342900" indent="-342900">
              <a:buFont typeface="Arial" panose="020B0604020202020204" pitchFamily="34" charset="0"/>
              <a:buChar char="•"/>
            </a:pPr>
            <a:r>
              <a:rPr lang="en-US" sz="2100" dirty="0">
                <a:solidFill>
                  <a:schemeClr val="accent2">
                    <a:lumMod val="60000"/>
                    <a:lumOff val="40000"/>
                  </a:schemeClr>
                </a:solidFill>
              </a:rPr>
              <a:t>Lift and shift into containers</a:t>
            </a:r>
          </a:p>
          <a:p>
            <a:pPr marL="342900" indent="-342900">
              <a:buFont typeface="Arial" panose="020B0604020202020204" pitchFamily="34" charset="0"/>
              <a:buChar char="•"/>
            </a:pPr>
            <a:r>
              <a:rPr lang="en-US" sz="2100" dirty="0">
                <a:solidFill>
                  <a:schemeClr val="accent2">
                    <a:lumMod val="60000"/>
                    <a:lumOff val="40000"/>
                  </a:schemeClr>
                </a:solidFill>
              </a:rPr>
              <a:t>Simple web services</a:t>
            </a:r>
          </a:p>
          <a:p>
            <a:pPr marL="342900" indent="-342900">
              <a:buFont typeface="Arial" panose="020B0604020202020204" pitchFamily="34" charset="0"/>
              <a:buChar char="•"/>
            </a:pPr>
            <a:r>
              <a:rPr lang="en-US" sz="2100" dirty="0">
                <a:solidFill>
                  <a:schemeClr val="accent2">
                    <a:lumMod val="60000"/>
                    <a:lumOff val="40000"/>
                  </a:schemeClr>
                </a:solidFill>
              </a:rPr>
              <a:t>Compute intensive workloads</a:t>
            </a:r>
          </a:p>
          <a:p>
            <a:pPr marL="342900" indent="-342900">
              <a:buFont typeface="Arial" panose="020B0604020202020204" pitchFamily="34" charset="0"/>
              <a:buChar char="•"/>
            </a:pPr>
            <a:r>
              <a:rPr lang="en-US" sz="2100" dirty="0">
                <a:solidFill>
                  <a:schemeClr val="accent2">
                    <a:lumMod val="60000"/>
                    <a:lumOff val="40000"/>
                  </a:schemeClr>
                </a:solidFill>
              </a:rPr>
              <a:t>CI agents</a:t>
            </a:r>
          </a:p>
        </p:txBody>
      </p:sp>
    </p:spTree>
    <p:extLst>
      <p:ext uri="{BB962C8B-B14F-4D97-AF65-F5344CB8AC3E}">
        <p14:creationId xmlns:p14="http://schemas.microsoft.com/office/powerpoint/2010/main" val="277124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2">
                    <a:lumMod val="60000"/>
                    <a:lumOff val="40000"/>
                  </a:schemeClr>
                </a:solidFill>
              </a:rPr>
              <a:t>ACI Permanent Limitations</a:t>
            </a:r>
          </a:p>
        </p:txBody>
      </p:sp>
      <p:sp>
        <p:nvSpPr>
          <p:cNvPr id="3" name="Text Placeholder 2"/>
          <p:cNvSpPr>
            <a:spLocks noGrp="1"/>
          </p:cNvSpPr>
          <p:nvPr>
            <p:ph type="body" sz="quarter" idx="10"/>
          </p:nvPr>
        </p:nvSpPr>
        <p:spPr>
          <a:xfrm>
            <a:off x="201346" y="1275082"/>
            <a:ext cx="8741309" cy="1985159"/>
          </a:xfrm>
        </p:spPr>
        <p:txBody>
          <a:bodyPr>
            <a:normAutofit lnSpcReduction="10000"/>
          </a:bodyPr>
          <a:lstStyle/>
          <a:p>
            <a:r>
              <a:rPr lang="en-US" dirty="0">
                <a:solidFill>
                  <a:schemeClr val="accent2">
                    <a:lumMod val="60000"/>
                    <a:lumOff val="40000"/>
                  </a:schemeClr>
                </a:solidFill>
              </a:rPr>
              <a:t>No support for:</a:t>
            </a:r>
          </a:p>
          <a:p>
            <a:pPr lvl="1"/>
            <a:r>
              <a:rPr lang="en-US" dirty="0">
                <a:solidFill>
                  <a:schemeClr val="accent2">
                    <a:lumMod val="60000"/>
                    <a:lumOff val="40000"/>
                  </a:schemeClr>
                </a:solidFill>
              </a:rPr>
              <a:t>Zero-downtime upgrades</a:t>
            </a:r>
          </a:p>
          <a:p>
            <a:pPr lvl="1"/>
            <a:r>
              <a:rPr lang="en-US" dirty="0">
                <a:solidFill>
                  <a:schemeClr val="accent2">
                    <a:lumMod val="60000"/>
                    <a:lumOff val="40000"/>
                  </a:schemeClr>
                </a:solidFill>
              </a:rPr>
              <a:t>Maintain &gt; 1 running replicas</a:t>
            </a:r>
          </a:p>
          <a:p>
            <a:pPr lvl="1"/>
            <a:r>
              <a:rPr lang="en-US" dirty="0">
                <a:solidFill>
                  <a:schemeClr val="accent2">
                    <a:lumMod val="60000"/>
                    <a:lumOff val="40000"/>
                  </a:schemeClr>
                </a:solidFill>
              </a:rPr>
              <a:t>Batch workflows</a:t>
            </a:r>
          </a:p>
          <a:p>
            <a:pPr lvl="1"/>
            <a:r>
              <a:rPr lang="en-US" dirty="0">
                <a:solidFill>
                  <a:schemeClr val="accent2">
                    <a:lumMod val="60000"/>
                    <a:lumOff val="40000"/>
                  </a:schemeClr>
                </a:solidFill>
              </a:rPr>
              <a:t>Service discovery</a:t>
            </a:r>
          </a:p>
          <a:p>
            <a:pPr lvl="1"/>
            <a:r>
              <a:rPr lang="en-US" dirty="0">
                <a:solidFill>
                  <a:schemeClr val="accent2">
                    <a:lumMod val="60000"/>
                    <a:lumOff val="40000"/>
                  </a:schemeClr>
                </a:solidFill>
              </a:rPr>
              <a:t>Integrated load balancing</a:t>
            </a:r>
          </a:p>
          <a:p>
            <a:pPr lvl="1"/>
            <a:r>
              <a:rPr lang="en-US" dirty="0">
                <a:solidFill>
                  <a:schemeClr val="accent2">
                    <a:lumMod val="60000"/>
                    <a:lumOff val="40000"/>
                  </a:schemeClr>
                </a:solidFill>
              </a:rPr>
              <a:t>Auto-scaling</a:t>
            </a:r>
          </a:p>
        </p:txBody>
      </p:sp>
      <p:sp>
        <p:nvSpPr>
          <p:cNvPr id="4" name="TextBox 3"/>
          <p:cNvSpPr txBox="1"/>
          <p:nvPr/>
        </p:nvSpPr>
        <p:spPr>
          <a:xfrm>
            <a:off x="279596" y="3771952"/>
            <a:ext cx="8586069" cy="1368456"/>
          </a:xfrm>
          <a:prstGeom prst="rect">
            <a:avLst/>
          </a:prstGeom>
          <a:noFill/>
        </p:spPr>
        <p:txBody>
          <a:bodyPr wrap="square" lIns="134464" tIns="107571" rIns="134464" bIns="107571" rtlCol="0">
            <a:spAutoFit/>
          </a:bodyPr>
          <a:lstStyle/>
          <a:p>
            <a:pPr algn="ctr">
              <a:lnSpc>
                <a:spcPct val="90000"/>
              </a:lnSpc>
              <a:spcAft>
                <a:spcPts val="441"/>
              </a:spcAft>
            </a:pPr>
            <a:r>
              <a:rPr lang="en-US" sz="2647" i="1">
                <a:solidFill>
                  <a:schemeClr val="accent2">
                    <a:lumMod val="60000"/>
                    <a:lumOff val="40000"/>
                  </a:schemeClr>
                </a:solidFill>
              </a:rPr>
              <a:t>If you need these features, you probably need an orchestrator</a:t>
            </a:r>
          </a:p>
          <a:p>
            <a:pPr algn="ctr">
              <a:lnSpc>
                <a:spcPct val="90000"/>
              </a:lnSpc>
              <a:spcAft>
                <a:spcPts val="441"/>
              </a:spcAft>
            </a:pPr>
            <a:endParaRPr lang="en-US" sz="2647" err="1">
              <a:solidFill>
                <a:schemeClr val="accent2">
                  <a:lumMod val="60000"/>
                  <a:lumOff val="40000"/>
                </a:schemeClr>
              </a:solidFill>
            </a:endParaRPr>
          </a:p>
        </p:txBody>
      </p:sp>
    </p:spTree>
    <p:extLst>
      <p:ext uri="{BB962C8B-B14F-4D97-AF65-F5344CB8AC3E}">
        <p14:creationId xmlns:p14="http://schemas.microsoft.com/office/powerpoint/2010/main" val="13367182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p:nvPr>
        </p:nvSpPr>
        <p:spPr>
          <a:xfrm>
            <a:off x="428638" y="2297404"/>
            <a:ext cx="6858000" cy="373949"/>
          </a:xfrm>
        </p:spPr>
        <p:txBody>
          <a:bodyPr/>
          <a:lstStyle/>
          <a:p>
            <a:r>
              <a:rPr lang="en-US" dirty="0">
                <a:solidFill>
                  <a:schemeClr val="accent2">
                    <a:lumMod val="60000"/>
                    <a:lumOff val="40000"/>
                  </a:schemeClr>
                </a:solidFill>
              </a:rPr>
              <a:t>Azure Container Instances demo</a:t>
            </a:r>
          </a:p>
        </p:txBody>
      </p:sp>
    </p:spTree>
    <p:extLst>
      <p:ext uri="{BB962C8B-B14F-4D97-AF65-F5344CB8AC3E}">
        <p14:creationId xmlns:p14="http://schemas.microsoft.com/office/powerpoint/2010/main" val="304768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en" dirty="0">
                <a:solidFill>
                  <a:schemeClr val="accent2">
                    <a:lumMod val="60000"/>
                    <a:lumOff val="40000"/>
                  </a:schemeClr>
                </a:solidFill>
              </a:rPr>
              <a:t>But We’re Developers and Operations</a:t>
            </a:r>
            <a:endParaRPr lang="en-US" dirty="0">
              <a:solidFill>
                <a:schemeClr val="accent2">
                  <a:lumMod val="60000"/>
                  <a:lumOff val="40000"/>
                </a:schemeClr>
              </a:solidFill>
            </a:endParaRP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pPr marL="0" indent="0">
              <a:buNone/>
            </a:pPr>
            <a:endParaRPr lang="en-US" dirty="0">
              <a:solidFill>
                <a:schemeClr val="accent2">
                  <a:lumMod val="60000"/>
                  <a:lumOff val="40000"/>
                </a:schemeClr>
              </a:solidFill>
            </a:endParaRPr>
          </a:p>
          <a:p>
            <a:pPr marL="0" indent="0">
              <a:buNone/>
            </a:pPr>
            <a:r>
              <a:rPr lang="en-US" dirty="0">
                <a:solidFill>
                  <a:schemeClr val="accent2">
                    <a:lumMod val="60000"/>
                    <a:lumOff val="40000"/>
                  </a:schemeClr>
                </a:solidFill>
              </a:rPr>
              <a:t>Why do manually what you can automate?</a:t>
            </a:r>
          </a:p>
          <a:p>
            <a:endParaRPr lang="en-US" dirty="0">
              <a:solidFill>
                <a:schemeClr val="accent2">
                  <a:lumMod val="60000"/>
                  <a:lumOff val="40000"/>
                </a:schemeClr>
              </a:solidFill>
            </a:endParaRPr>
          </a:p>
        </p:txBody>
      </p:sp>
      <p:sp>
        <p:nvSpPr>
          <p:cNvPr id="2" name="Rectangle 1">
            <a:extLst>
              <a:ext uri="{FF2B5EF4-FFF2-40B4-BE49-F238E27FC236}">
                <a16:creationId xmlns:a16="http://schemas.microsoft.com/office/drawing/2014/main" id="{69E74528-61F6-4249-A237-4F6D782D3CC2}"/>
              </a:ext>
            </a:extLst>
          </p:cNvPr>
          <p:cNvSpPr/>
          <p:nvPr/>
        </p:nvSpPr>
        <p:spPr>
          <a:xfrm>
            <a:off x="722670" y="2609940"/>
            <a:ext cx="4572000" cy="1466555"/>
          </a:xfrm>
          <a:prstGeom prst="rect">
            <a:avLst/>
          </a:prstGeom>
        </p:spPr>
        <p:txBody>
          <a:bodyPr>
            <a:spAutoFit/>
          </a:bodyPr>
          <a:lstStyle/>
          <a:p>
            <a:pPr marL="285750" indent="-285750">
              <a:buFont typeface="Arial" panose="020B0604020202020204" pitchFamily="34" charset="0"/>
              <a:buChar char="•"/>
            </a:pPr>
            <a:r>
              <a:rPr lang="en-US" sz="1800" dirty="0">
                <a:solidFill>
                  <a:schemeClr val="accent2">
                    <a:lumMod val="60000"/>
                    <a:lumOff val="40000"/>
                  </a:schemeClr>
                </a:solidFill>
              </a:rPr>
              <a:t>docker build; docker push*</a:t>
            </a:r>
          </a:p>
          <a:p>
            <a:pPr marL="285750" indent="-285750">
              <a:buFont typeface="Arial" panose="020B0604020202020204" pitchFamily="34" charset="0"/>
              <a:buChar char="•"/>
            </a:pPr>
            <a:r>
              <a:rPr lang="en-US" sz="1800" dirty="0" err="1">
                <a:solidFill>
                  <a:schemeClr val="accent2">
                    <a:lumMod val="60000"/>
                    <a:lumOff val="40000"/>
                  </a:schemeClr>
                </a:solidFill>
              </a:rPr>
              <a:t>az</a:t>
            </a:r>
            <a:r>
              <a:rPr lang="en-US" sz="1800" dirty="0">
                <a:solidFill>
                  <a:schemeClr val="accent2">
                    <a:lumMod val="60000"/>
                    <a:lumOff val="40000"/>
                  </a:schemeClr>
                </a:solidFill>
              </a:rPr>
              <a:t> </a:t>
            </a:r>
            <a:r>
              <a:rPr lang="en-US" sz="1800" dirty="0" err="1">
                <a:solidFill>
                  <a:schemeClr val="accent2">
                    <a:lumMod val="60000"/>
                    <a:lumOff val="40000"/>
                  </a:schemeClr>
                </a:solidFill>
              </a:rPr>
              <a:t>acr</a:t>
            </a:r>
            <a:r>
              <a:rPr lang="en-US" sz="1800" dirty="0">
                <a:solidFill>
                  <a:schemeClr val="accent2">
                    <a:lumMod val="60000"/>
                    <a:lumOff val="40000"/>
                  </a:schemeClr>
                </a:solidFill>
              </a:rPr>
              <a:t> build*</a:t>
            </a:r>
          </a:p>
          <a:p>
            <a:pPr marL="285750" indent="-285750">
              <a:buFont typeface="Arial" panose="020B0604020202020204" pitchFamily="34" charset="0"/>
              <a:buChar char="•"/>
            </a:pPr>
            <a:r>
              <a:rPr lang="en-US" sz="1800" dirty="0">
                <a:solidFill>
                  <a:schemeClr val="accent2">
                    <a:lumMod val="60000"/>
                    <a:lumOff val="40000"/>
                  </a:schemeClr>
                </a:solidFill>
              </a:rPr>
              <a:t>Azure </a:t>
            </a:r>
            <a:r>
              <a:rPr lang="en-US" sz="1800" dirty="0" err="1">
                <a:solidFill>
                  <a:schemeClr val="accent2">
                    <a:lumMod val="60000"/>
                    <a:lumOff val="40000"/>
                  </a:schemeClr>
                </a:solidFill>
              </a:rPr>
              <a:t>Devops</a:t>
            </a:r>
            <a:r>
              <a:rPr lang="en-US" sz="1800" dirty="0">
                <a:solidFill>
                  <a:schemeClr val="accent2">
                    <a:lumMod val="60000"/>
                    <a:lumOff val="40000"/>
                  </a:schemeClr>
                </a:solidFill>
              </a:rPr>
              <a:t> Pipeline</a:t>
            </a:r>
          </a:p>
          <a:p>
            <a:endParaRPr lang="en-US" dirty="0">
              <a:solidFill>
                <a:schemeClr val="accent2">
                  <a:lumMod val="60000"/>
                  <a:lumOff val="40000"/>
                </a:schemeClr>
              </a:solidFill>
            </a:endParaRPr>
          </a:p>
          <a:p>
            <a:r>
              <a:rPr lang="en-US" dirty="0">
                <a:solidFill>
                  <a:schemeClr val="accent2">
                    <a:lumMod val="60000"/>
                    <a:lumOff val="40000"/>
                  </a:schemeClr>
                </a:solidFill>
              </a:rPr>
              <a:t>*manual</a:t>
            </a:r>
          </a:p>
        </p:txBody>
      </p:sp>
      <p:sp>
        <p:nvSpPr>
          <p:cNvPr id="3" name="Rectangle 2">
            <a:extLst>
              <a:ext uri="{FF2B5EF4-FFF2-40B4-BE49-F238E27FC236}">
                <a16:creationId xmlns:a16="http://schemas.microsoft.com/office/drawing/2014/main" id="{2E9E1C1A-989A-45AE-A8C5-68CD41AB17F3}"/>
              </a:ext>
            </a:extLst>
          </p:cNvPr>
          <p:cNvSpPr/>
          <p:nvPr/>
        </p:nvSpPr>
        <p:spPr>
          <a:xfrm>
            <a:off x="438150" y="2286185"/>
            <a:ext cx="4030014" cy="363946"/>
          </a:xfrm>
          <a:prstGeom prst="rect">
            <a:avLst/>
          </a:prstGeom>
        </p:spPr>
        <p:txBody>
          <a:bodyPr wrap="none">
            <a:spAutoFit/>
          </a:bodyPr>
          <a:lstStyle/>
          <a:p>
            <a:r>
              <a:rPr lang="en" b="1" dirty="0">
                <a:solidFill>
                  <a:schemeClr val="accent2">
                    <a:lumMod val="60000"/>
                    <a:lumOff val="40000"/>
                  </a:schemeClr>
                </a:solidFill>
              </a:rPr>
              <a:t>Three Different Ways To Build Containers</a:t>
            </a:r>
            <a:endParaRPr lang="da-DK" b="1" dirty="0">
              <a:solidFill>
                <a:schemeClr val="accent2">
                  <a:lumMod val="60000"/>
                  <a:lumOff val="40000"/>
                </a:schemeClr>
              </a:solidFill>
            </a:endParaRPr>
          </a:p>
        </p:txBody>
      </p:sp>
    </p:spTree>
    <p:extLst>
      <p:ext uri="{BB962C8B-B14F-4D97-AF65-F5344CB8AC3E}">
        <p14:creationId xmlns:p14="http://schemas.microsoft.com/office/powerpoint/2010/main" val="13847240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p:nvPr>
        </p:nvSpPr>
        <p:spPr/>
        <p:txBody>
          <a:bodyPr/>
          <a:lstStyle/>
          <a:p>
            <a:r>
              <a:rPr lang="en-US">
                <a:solidFill>
                  <a:schemeClr val="accent2">
                    <a:lumMod val="60000"/>
                    <a:lumOff val="40000"/>
                  </a:schemeClr>
                </a:solidFill>
              </a:rPr>
              <a:t>Secrets</a:t>
            </a:r>
          </a:p>
        </p:txBody>
      </p:sp>
      <p:sp>
        <p:nvSpPr>
          <p:cNvPr id="4" name="Rectangle 3">
            <a:extLst>
              <a:ext uri="{FF2B5EF4-FFF2-40B4-BE49-F238E27FC236}">
                <a16:creationId xmlns:a16="http://schemas.microsoft.com/office/drawing/2014/main" id="{4620EDBC-A01D-4A65-9C94-2437F612D3D0}"/>
              </a:ext>
            </a:extLst>
          </p:cNvPr>
          <p:cNvSpPr/>
          <p:nvPr/>
        </p:nvSpPr>
        <p:spPr>
          <a:xfrm>
            <a:off x="347855" y="2697890"/>
            <a:ext cx="3165628" cy="363946"/>
          </a:xfrm>
          <a:prstGeom prst="rect">
            <a:avLst/>
          </a:prstGeom>
        </p:spPr>
        <p:txBody>
          <a:bodyPr wrap="square">
            <a:spAutoFit/>
          </a:bodyPr>
          <a:lstStyle/>
          <a:p>
            <a:r>
              <a:rPr lang="en-US">
                <a:solidFill>
                  <a:schemeClr val="accent2">
                    <a:lumMod val="60000"/>
                    <a:lumOff val="40000"/>
                  </a:schemeClr>
                </a:solidFill>
              </a:rPr>
              <a:t>Everybody has them</a:t>
            </a:r>
          </a:p>
        </p:txBody>
      </p:sp>
    </p:spTree>
    <p:extLst>
      <p:ext uri="{BB962C8B-B14F-4D97-AF65-F5344CB8AC3E}">
        <p14:creationId xmlns:p14="http://schemas.microsoft.com/office/powerpoint/2010/main" val="194074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en" dirty="0">
                <a:solidFill>
                  <a:schemeClr val="accent2">
                    <a:lumMod val="60000"/>
                    <a:lumOff val="40000"/>
                  </a:schemeClr>
                </a:solidFill>
              </a:rPr>
              <a:t>The Problem</a:t>
            </a:r>
            <a:endParaRPr lang="en-US" dirty="0">
              <a:solidFill>
                <a:schemeClr val="accent2">
                  <a:lumMod val="60000"/>
                  <a:lumOff val="40000"/>
                </a:schemeClr>
              </a:solidFill>
            </a:endParaRP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dirty="0">
                <a:solidFill>
                  <a:schemeClr val="accent2">
                    <a:lumMod val="60000"/>
                    <a:lumOff val="40000"/>
                  </a:schemeClr>
                </a:solidFill>
              </a:rPr>
              <a:t>We need database credentials in app</a:t>
            </a:r>
          </a:p>
          <a:p>
            <a:r>
              <a:rPr lang="en-US" dirty="0">
                <a:solidFill>
                  <a:schemeClr val="accent2">
                    <a:lumMod val="60000"/>
                    <a:lumOff val="40000"/>
                  </a:schemeClr>
                </a:solidFill>
              </a:rPr>
              <a:t>Insecure: hard-code secrets into </a:t>
            </a:r>
            <a:r>
              <a:rPr lang="en-US" dirty="0" err="1">
                <a:solidFill>
                  <a:schemeClr val="accent2">
                    <a:lumMod val="60000"/>
                    <a:lumOff val="40000"/>
                  </a:schemeClr>
                </a:solidFill>
                <a:latin typeface="Consolas"/>
              </a:rPr>
              <a:t>Dockerfile</a:t>
            </a:r>
            <a:endParaRPr lang="en-US" dirty="0">
              <a:solidFill>
                <a:schemeClr val="accent2">
                  <a:lumMod val="60000"/>
                  <a:lumOff val="40000"/>
                </a:schemeClr>
              </a:solidFill>
              <a:latin typeface="Consolas"/>
            </a:endParaRPr>
          </a:p>
          <a:p>
            <a:r>
              <a:rPr lang="en-US" dirty="0">
                <a:solidFill>
                  <a:schemeClr val="accent2">
                    <a:lumMod val="60000"/>
                    <a:lumOff val="40000"/>
                  </a:schemeClr>
                </a:solidFill>
              </a:rPr>
              <a:t>Insecure: hard-code secrets into </a:t>
            </a:r>
            <a:r>
              <a:rPr lang="en-US" dirty="0">
                <a:solidFill>
                  <a:schemeClr val="accent2">
                    <a:lumMod val="60000"/>
                    <a:lumOff val="40000"/>
                  </a:schemeClr>
                </a:solidFill>
                <a:latin typeface="Consolas" panose="020B0609020204030204" pitchFamily="49" charset="0"/>
              </a:rPr>
              <a:t>scripts</a:t>
            </a:r>
          </a:p>
          <a:p>
            <a:endParaRPr lang="en-US" dirty="0">
              <a:solidFill>
                <a:schemeClr val="accent2">
                  <a:lumMod val="60000"/>
                  <a:lumOff val="40000"/>
                </a:schemeClr>
              </a:solidFill>
              <a:latin typeface="Consolas" panose="020B0609020204030204" pitchFamily="49" charset="0"/>
            </a:endParaRPr>
          </a:p>
          <a:p>
            <a:endParaRPr lang="en-US" dirty="0">
              <a:solidFill>
                <a:schemeClr val="accent2">
                  <a:lumMod val="60000"/>
                  <a:lumOff val="40000"/>
                </a:schemeClr>
              </a:solidFill>
              <a:latin typeface="Consolas" panose="020B0609020204030204" pitchFamily="49" charset="0"/>
            </a:endParaRPr>
          </a:p>
          <a:p>
            <a:r>
              <a:rPr lang="en-US" dirty="0">
                <a:solidFill>
                  <a:schemeClr val="accent2">
                    <a:lumMod val="60000"/>
                    <a:lumOff val="40000"/>
                  </a:schemeClr>
                </a:solidFill>
              </a:rPr>
              <a:t>How do we securely </a:t>
            </a:r>
            <a:r>
              <a:rPr lang="en-US" b="1" dirty="0">
                <a:solidFill>
                  <a:schemeClr val="accent2">
                    <a:lumMod val="60000"/>
                    <a:lumOff val="40000"/>
                  </a:schemeClr>
                </a:solidFill>
              </a:rPr>
              <a:t>store</a:t>
            </a:r>
            <a:r>
              <a:rPr lang="en-US" dirty="0">
                <a:solidFill>
                  <a:schemeClr val="accent2">
                    <a:lumMod val="60000"/>
                    <a:lumOff val="40000"/>
                  </a:schemeClr>
                </a:solidFill>
              </a:rPr>
              <a:t> and </a:t>
            </a:r>
            <a:r>
              <a:rPr lang="en-US" b="1" dirty="0">
                <a:solidFill>
                  <a:schemeClr val="accent2">
                    <a:lumMod val="60000"/>
                    <a:lumOff val="40000"/>
                  </a:schemeClr>
                </a:solidFill>
              </a:rPr>
              <a:t>inject</a:t>
            </a:r>
            <a:r>
              <a:rPr lang="en-US" dirty="0">
                <a:solidFill>
                  <a:schemeClr val="accent2">
                    <a:lumMod val="60000"/>
                    <a:lumOff val="40000"/>
                  </a:schemeClr>
                </a:solidFill>
              </a:rPr>
              <a:t> secrets?</a:t>
            </a:r>
          </a:p>
        </p:txBody>
      </p:sp>
    </p:spTree>
    <p:extLst>
      <p:ext uri="{BB962C8B-B14F-4D97-AF65-F5344CB8AC3E}">
        <p14:creationId xmlns:p14="http://schemas.microsoft.com/office/powerpoint/2010/main" val="37610082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en" dirty="0">
                <a:solidFill>
                  <a:schemeClr val="accent2">
                    <a:lumMod val="60000"/>
                    <a:lumOff val="40000"/>
                  </a:schemeClr>
                </a:solidFill>
              </a:rPr>
              <a:t>Azure KeyVault</a:t>
            </a:r>
            <a:endParaRPr lang="en-US" dirty="0">
              <a:solidFill>
                <a:schemeClr val="accent2">
                  <a:lumMod val="60000"/>
                  <a:lumOff val="40000"/>
                </a:schemeClr>
              </a:solidFill>
            </a:endParaRP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endParaRPr lang="en-US" dirty="0">
              <a:solidFill>
                <a:schemeClr val="accent2">
                  <a:lumMod val="60000"/>
                  <a:lumOff val="40000"/>
                </a:schemeClr>
              </a:solidFill>
            </a:endParaRPr>
          </a:p>
          <a:p>
            <a:r>
              <a:rPr lang="en-US" dirty="0">
                <a:solidFill>
                  <a:schemeClr val="accent2">
                    <a:lumMod val="60000"/>
                    <a:lumOff val="40000"/>
                  </a:schemeClr>
                </a:solidFill>
              </a:rPr>
              <a:t>Secure storage for secret data</a:t>
            </a:r>
          </a:p>
          <a:p>
            <a:r>
              <a:rPr lang="en-US" dirty="0">
                <a:solidFill>
                  <a:schemeClr val="accent2">
                    <a:lumMod val="60000"/>
                    <a:lumOff val="40000"/>
                  </a:schemeClr>
                </a:solidFill>
              </a:rPr>
              <a:t>Everything stored in Hardware Security Modules (HSMs)</a:t>
            </a:r>
          </a:p>
          <a:p>
            <a:r>
              <a:rPr lang="en-US" dirty="0">
                <a:solidFill>
                  <a:schemeClr val="accent2">
                    <a:lumMod val="60000"/>
                    <a:lumOff val="40000"/>
                  </a:schemeClr>
                </a:solidFill>
              </a:rPr>
              <a:t>Integrated with many Azure Services</a:t>
            </a:r>
          </a:p>
          <a:p>
            <a:r>
              <a:rPr lang="en-US" dirty="0">
                <a:solidFill>
                  <a:schemeClr val="accent2">
                    <a:lumMod val="60000"/>
                    <a:lumOff val="40000"/>
                  </a:schemeClr>
                </a:solidFill>
              </a:rPr>
              <a:t>Store Keys, Secrets, Certificates</a:t>
            </a:r>
          </a:p>
          <a:p>
            <a:r>
              <a:rPr lang="en-US" dirty="0">
                <a:solidFill>
                  <a:schemeClr val="accent2">
                    <a:lumMod val="60000"/>
                    <a:lumOff val="40000"/>
                  </a:schemeClr>
                </a:solidFill>
              </a:rPr>
              <a:t>Strict control and auditing of Key Vault</a:t>
            </a:r>
          </a:p>
        </p:txBody>
      </p:sp>
    </p:spTree>
    <p:extLst>
      <p:ext uri="{BB962C8B-B14F-4D97-AF65-F5344CB8AC3E}">
        <p14:creationId xmlns:p14="http://schemas.microsoft.com/office/powerpoint/2010/main" val="38343367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pic>
        <p:nvPicPr>
          <p:cNvPr id="7" name="Picture 6">
            <a:extLst>
              <a:ext uri="{FF2B5EF4-FFF2-40B4-BE49-F238E27FC236}">
                <a16:creationId xmlns:a16="http://schemas.microsoft.com/office/drawing/2014/main" id="{FCE6926C-959E-4537-BCB5-0C3979A33776}"/>
              </a:ext>
            </a:extLst>
          </p:cNvPr>
          <p:cNvPicPr>
            <a:picLocks noChangeAspect="1"/>
          </p:cNvPicPr>
          <p:nvPr/>
        </p:nvPicPr>
        <p:blipFill>
          <a:blip r:embed="rId3"/>
          <a:stretch>
            <a:fillRect/>
          </a:stretch>
        </p:blipFill>
        <p:spPr>
          <a:xfrm>
            <a:off x="760125" y="1063859"/>
            <a:ext cx="7417174" cy="3607180"/>
          </a:xfrm>
          <a:prstGeom prst="rect">
            <a:avLst/>
          </a:prstGeom>
        </p:spPr>
      </p:pic>
      <p:sp>
        <p:nvSpPr>
          <p:cNvPr id="3870" name="Google Shape;3870;p18"/>
          <p:cNvSpPr txBox="1">
            <a:spLocks noGrp="1"/>
          </p:cNvSpPr>
          <p:nvPr>
            <p:ph type="title"/>
          </p:nvPr>
        </p:nvSpPr>
        <p:spPr>
          <a:xfrm>
            <a:off x="2438400" y="0"/>
            <a:ext cx="6165440" cy="855406"/>
          </a:xfrm>
          <a:prstGeom prst="rect">
            <a:avLst/>
          </a:prstGeom>
        </p:spPr>
        <p:txBody>
          <a:bodyPr spcFirstLastPara="1" vert="horz" wrap="square" lIns="91425" tIns="91425" rIns="91425" bIns="91425" rtlCol="0" anchor="b" anchorCtr="0">
            <a:noAutofit/>
          </a:bodyPr>
          <a:lstStyle/>
          <a:p>
            <a:r>
              <a:rPr lang="en-US" dirty="0">
                <a:gradFill>
                  <a:gsLst>
                    <a:gs pos="1250">
                      <a:schemeClr val="tx1"/>
                    </a:gs>
                    <a:gs pos="100000">
                      <a:schemeClr val="tx1"/>
                    </a:gs>
                  </a:gsLst>
                  <a:lin ang="5400000" scaled="0"/>
                </a:gradFill>
                <a:latin typeface="+mj-lt"/>
                <a:cs typeface="Segoe UI" pitchFamily="34" charset="0"/>
              </a:rPr>
              <a:t>But where do you start?</a:t>
            </a:r>
            <a:endParaRPr lang="en" dirty="0">
              <a:gradFill>
                <a:gsLst>
                  <a:gs pos="125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4082994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7A8E-D838-1E48-9916-C9821D2D37D1}"/>
              </a:ext>
            </a:extLst>
          </p:cNvPr>
          <p:cNvSpPr>
            <a:spLocks noGrp="1"/>
          </p:cNvSpPr>
          <p:nvPr>
            <p:ph type="title"/>
          </p:nvPr>
        </p:nvSpPr>
        <p:spPr/>
        <p:txBody>
          <a:bodyPr/>
          <a:lstStyle/>
          <a:p>
            <a:pPr algn="ctr"/>
            <a:r>
              <a:rPr lang="en-US" dirty="0">
                <a:solidFill>
                  <a:schemeClr val="accent2">
                    <a:lumMod val="60000"/>
                    <a:lumOff val="40000"/>
                  </a:schemeClr>
                </a:solidFill>
              </a:rPr>
              <a:t>Create a </a:t>
            </a:r>
            <a:r>
              <a:rPr lang="en-US" dirty="0" err="1">
                <a:solidFill>
                  <a:schemeClr val="accent2">
                    <a:lumMod val="60000"/>
                    <a:lumOff val="40000"/>
                  </a:schemeClr>
                </a:solidFill>
              </a:rPr>
              <a:t>Keyvault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E6CEA37D-2C6F-E34F-BEB1-22186BAA11FC}"/>
              </a:ext>
            </a:extLst>
          </p:cNvPr>
          <p:cNvSpPr>
            <a:spLocks noGrp="1"/>
          </p:cNvSpPr>
          <p:nvPr>
            <p:ph type="body" sz="quarter" idx="10"/>
          </p:nvPr>
        </p:nvSpPr>
        <p:spPr/>
        <p:txBody>
          <a:bodyPr/>
          <a:lstStyle/>
          <a:p>
            <a:pPr marL="76200" indent="0">
              <a:buNone/>
            </a:pPr>
            <a:endParaRPr lang="en-US" dirty="0">
              <a:solidFill>
                <a:schemeClr val="accent2">
                  <a:lumMod val="60000"/>
                  <a:lumOff val="40000"/>
                </a:schemeClr>
              </a:solidFill>
              <a:latin typeface="Consolas"/>
            </a:endParaRPr>
          </a:p>
          <a:p>
            <a:pPr marL="76200" indent="0">
              <a:buNone/>
            </a:pPr>
            <a:r>
              <a:rPr lang="en-US" dirty="0" err="1">
                <a:solidFill>
                  <a:schemeClr val="accent2">
                    <a:lumMod val="60000"/>
                    <a:lumOff val="40000"/>
                  </a:schemeClr>
                </a:solidFill>
                <a:latin typeface="Consolas"/>
              </a:rPr>
              <a:t>az</a:t>
            </a:r>
            <a:r>
              <a:rPr lang="en-US" dirty="0">
                <a:solidFill>
                  <a:schemeClr val="accent2">
                    <a:lumMod val="60000"/>
                    <a:lumOff val="40000"/>
                  </a:schemeClr>
                </a:solidFill>
                <a:latin typeface="Consolas"/>
              </a:rPr>
              <a:t> </a:t>
            </a:r>
            <a:r>
              <a:rPr lang="en-US" dirty="0" err="1">
                <a:solidFill>
                  <a:schemeClr val="accent2">
                    <a:lumMod val="60000"/>
                    <a:lumOff val="40000"/>
                  </a:schemeClr>
                </a:solidFill>
                <a:latin typeface="Consolas"/>
              </a:rPr>
              <a:t>keyvault</a:t>
            </a:r>
            <a:r>
              <a:rPr lang="en-US" dirty="0">
                <a:solidFill>
                  <a:schemeClr val="accent2">
                    <a:lumMod val="60000"/>
                    <a:lumOff val="40000"/>
                  </a:schemeClr>
                </a:solidFill>
                <a:latin typeface="Consolas"/>
              </a:rPr>
              <a:t> create \</a:t>
            </a:r>
            <a:endParaRPr lang="en-US" dirty="0">
              <a:solidFill>
                <a:schemeClr val="accent2">
                  <a:lumMod val="60000"/>
                  <a:lumOff val="40000"/>
                </a:schemeClr>
              </a:solidFill>
            </a:endParaRPr>
          </a:p>
          <a:p>
            <a:pPr marL="76200" indent="0">
              <a:buNone/>
            </a:pPr>
            <a:r>
              <a:rPr lang="en-US" dirty="0">
                <a:solidFill>
                  <a:schemeClr val="accent2">
                    <a:lumMod val="60000"/>
                    <a:lumOff val="40000"/>
                  </a:schemeClr>
                </a:solidFill>
                <a:latin typeface="Consolas"/>
              </a:rPr>
              <a:t>--resource-group $RES_GROUP \</a:t>
            </a:r>
          </a:p>
          <a:p>
            <a:pPr marL="76200" indent="0">
              <a:buNone/>
            </a:pPr>
            <a:r>
              <a:rPr lang="en-US" dirty="0">
                <a:solidFill>
                  <a:schemeClr val="accent2">
                    <a:lumMod val="60000"/>
                    <a:lumOff val="40000"/>
                  </a:schemeClr>
                </a:solidFill>
                <a:latin typeface="Consolas"/>
              </a:rPr>
              <a:t>--name $AKV_NAME</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2927208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7A8E-D838-1E48-9916-C9821D2D37D1}"/>
              </a:ext>
            </a:extLst>
          </p:cNvPr>
          <p:cNvSpPr>
            <a:spLocks noGrp="1"/>
          </p:cNvSpPr>
          <p:nvPr>
            <p:ph type="title"/>
          </p:nvPr>
        </p:nvSpPr>
        <p:spPr/>
        <p:txBody>
          <a:bodyPr/>
          <a:lstStyle/>
          <a:p>
            <a:pPr algn="ctr"/>
            <a:r>
              <a:rPr lang="en-US" dirty="0">
                <a:solidFill>
                  <a:schemeClr val="accent2">
                    <a:lumMod val="60000"/>
                    <a:lumOff val="40000"/>
                  </a:schemeClr>
                </a:solidFill>
              </a:rPr>
              <a:t>Store a Secret</a:t>
            </a:r>
          </a:p>
        </p:txBody>
      </p:sp>
      <p:sp>
        <p:nvSpPr>
          <p:cNvPr id="3" name="Text Placeholder 2">
            <a:extLst>
              <a:ext uri="{FF2B5EF4-FFF2-40B4-BE49-F238E27FC236}">
                <a16:creationId xmlns:a16="http://schemas.microsoft.com/office/drawing/2014/main" id="{E6CEA37D-2C6F-E34F-BEB1-22186BAA11FC}"/>
              </a:ext>
            </a:extLst>
          </p:cNvPr>
          <p:cNvSpPr>
            <a:spLocks noGrp="1"/>
          </p:cNvSpPr>
          <p:nvPr>
            <p:ph type="body" sz="quarter" idx="10"/>
          </p:nvPr>
        </p:nvSpPr>
        <p:spPr/>
        <p:txBody>
          <a:bodyPr>
            <a:normAutofit fontScale="92500" lnSpcReduction="10000"/>
          </a:bodyPr>
          <a:lstStyle/>
          <a:p>
            <a:pPr marL="76200" indent="0">
              <a:buNone/>
            </a:pPr>
            <a:endParaRPr lang="en-US" dirty="0">
              <a:solidFill>
                <a:schemeClr val="accent2">
                  <a:lumMod val="60000"/>
                  <a:lumOff val="40000"/>
                </a:schemeClr>
              </a:solidFill>
              <a:latin typeface="Consolas"/>
            </a:endParaRPr>
          </a:p>
          <a:p>
            <a:pPr marL="76200" indent="0">
              <a:buNone/>
            </a:pPr>
            <a:r>
              <a:rPr lang="en-US" dirty="0" err="1">
                <a:solidFill>
                  <a:schemeClr val="accent2">
                    <a:lumMod val="60000"/>
                    <a:lumOff val="40000"/>
                  </a:schemeClr>
                </a:solidFill>
                <a:latin typeface="Consolas"/>
              </a:rPr>
              <a:t>az</a:t>
            </a:r>
            <a:r>
              <a:rPr lang="en-US" dirty="0">
                <a:solidFill>
                  <a:schemeClr val="accent2">
                    <a:lumMod val="60000"/>
                    <a:lumOff val="40000"/>
                  </a:schemeClr>
                </a:solidFill>
                <a:latin typeface="Consolas"/>
              </a:rPr>
              <a:t> </a:t>
            </a:r>
            <a:r>
              <a:rPr lang="en-US" dirty="0" err="1">
                <a:solidFill>
                  <a:schemeClr val="accent2">
                    <a:lumMod val="60000"/>
                    <a:lumOff val="40000"/>
                  </a:schemeClr>
                </a:solidFill>
                <a:latin typeface="Consolas"/>
              </a:rPr>
              <a:t>keyvault</a:t>
            </a:r>
            <a:r>
              <a:rPr lang="en-US" dirty="0">
                <a:solidFill>
                  <a:schemeClr val="accent2">
                    <a:lumMod val="60000"/>
                    <a:lumOff val="40000"/>
                  </a:schemeClr>
                </a:solidFill>
                <a:latin typeface="Consolas"/>
              </a:rPr>
              <a:t> secret set \</a:t>
            </a:r>
            <a:endParaRPr lang="en-US" dirty="0">
              <a:solidFill>
                <a:schemeClr val="accent2">
                  <a:lumMod val="60000"/>
                  <a:lumOff val="40000"/>
                </a:schemeClr>
              </a:solidFill>
            </a:endParaRPr>
          </a:p>
          <a:p>
            <a:pPr marL="76200" indent="0">
              <a:buNone/>
            </a:pPr>
            <a:r>
              <a:rPr lang="en-US" dirty="0">
                <a:solidFill>
                  <a:schemeClr val="accent2">
                    <a:lumMod val="60000"/>
                    <a:lumOff val="40000"/>
                  </a:schemeClr>
                </a:solidFill>
                <a:latin typeface="Consolas"/>
              </a:rPr>
              <a:t>--vault-name $AKV_NAME \</a:t>
            </a:r>
            <a:endParaRPr lang="en-US" dirty="0">
              <a:solidFill>
                <a:schemeClr val="accent2">
                  <a:lumMod val="60000"/>
                  <a:lumOff val="40000"/>
                </a:schemeClr>
              </a:solidFill>
            </a:endParaRPr>
          </a:p>
          <a:p>
            <a:pPr marL="76200" indent="0">
              <a:buNone/>
            </a:pPr>
            <a:r>
              <a:rPr lang="en-US" dirty="0">
                <a:solidFill>
                  <a:schemeClr val="accent2">
                    <a:lumMod val="60000"/>
                    <a:lumOff val="40000"/>
                  </a:schemeClr>
                </a:solidFill>
                <a:latin typeface="Consolas"/>
              </a:rPr>
              <a:t>--name 'web3-mongo-connection’ \</a:t>
            </a:r>
            <a:endParaRPr lang="en-US" dirty="0">
              <a:solidFill>
                <a:schemeClr val="accent2">
                  <a:lumMod val="60000"/>
                  <a:lumOff val="40000"/>
                </a:schemeClr>
              </a:solidFill>
            </a:endParaRPr>
          </a:p>
          <a:p>
            <a:pPr marL="76200" indent="0">
              <a:buNone/>
            </a:pPr>
            <a:r>
              <a:rPr lang="en-US" dirty="0">
                <a:solidFill>
                  <a:schemeClr val="accent2">
                    <a:lumMod val="60000"/>
                    <a:lumOff val="40000"/>
                  </a:schemeClr>
                </a:solidFill>
                <a:latin typeface="Consolas"/>
              </a:rPr>
              <a:t>--value $DB_CONNECTION_STRING</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34892673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7A8E-D838-1E48-9916-C9821D2D37D1}"/>
              </a:ext>
            </a:extLst>
          </p:cNvPr>
          <p:cNvSpPr>
            <a:spLocks noGrp="1"/>
          </p:cNvSpPr>
          <p:nvPr>
            <p:ph type="title"/>
          </p:nvPr>
        </p:nvSpPr>
        <p:spPr/>
        <p:txBody>
          <a:bodyPr/>
          <a:lstStyle/>
          <a:p>
            <a:pPr algn="ctr"/>
            <a:r>
              <a:rPr lang="en-US" dirty="0">
                <a:solidFill>
                  <a:schemeClr val="accent2">
                    <a:lumMod val="60000"/>
                    <a:lumOff val="40000"/>
                  </a:schemeClr>
                </a:solidFill>
              </a:rPr>
              <a:t>Read a Secret</a:t>
            </a:r>
            <a:r>
              <a:rPr lang="en-US" dirty="0">
                <a:solidFill>
                  <a:schemeClr val="accent2">
                    <a:lumMod val="60000"/>
                    <a:lumOff val="40000"/>
                  </a:schemeClr>
                </a:solidFill>
                <a:cs typeface="Segoe UI Semibold"/>
              </a:rPr>
              <a:t> on the Command 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E6CEA37D-2C6F-E34F-BEB1-22186BAA11FC}"/>
              </a:ext>
            </a:extLst>
          </p:cNvPr>
          <p:cNvSpPr>
            <a:spLocks noGrp="1"/>
          </p:cNvSpPr>
          <p:nvPr>
            <p:ph type="body" sz="quarter" idx="10"/>
          </p:nvPr>
        </p:nvSpPr>
        <p:spPr>
          <a:xfrm>
            <a:off x="438150" y="1076623"/>
            <a:ext cx="8263890" cy="2286009"/>
          </a:xfrm>
        </p:spPr>
        <p:txBody>
          <a:bodyPr>
            <a:normAutofit lnSpcReduction="10000"/>
          </a:bodyPr>
          <a:lstStyle/>
          <a:p>
            <a:pPr marL="76200" indent="0">
              <a:buNone/>
            </a:pPr>
            <a:endParaRPr lang="en-US" dirty="0">
              <a:solidFill>
                <a:schemeClr val="accent2">
                  <a:lumMod val="60000"/>
                  <a:lumOff val="40000"/>
                </a:schemeClr>
              </a:solidFill>
              <a:latin typeface="Consolas"/>
            </a:endParaRPr>
          </a:p>
          <a:p>
            <a:pPr marL="76200" indent="0">
              <a:buNone/>
            </a:pPr>
            <a:r>
              <a:rPr lang="en-US" dirty="0" err="1">
                <a:solidFill>
                  <a:schemeClr val="accent2">
                    <a:lumMod val="60000"/>
                    <a:lumOff val="40000"/>
                  </a:schemeClr>
                </a:solidFill>
                <a:latin typeface="Consolas"/>
              </a:rPr>
              <a:t>az</a:t>
            </a:r>
            <a:r>
              <a:rPr lang="en-US" dirty="0">
                <a:solidFill>
                  <a:schemeClr val="accent2">
                    <a:lumMod val="60000"/>
                    <a:lumOff val="40000"/>
                  </a:schemeClr>
                </a:solidFill>
                <a:latin typeface="Consolas"/>
              </a:rPr>
              <a:t> </a:t>
            </a:r>
            <a:r>
              <a:rPr lang="en-US" dirty="0" err="1">
                <a:solidFill>
                  <a:schemeClr val="accent2">
                    <a:lumMod val="60000"/>
                    <a:lumOff val="40000"/>
                  </a:schemeClr>
                </a:solidFill>
                <a:latin typeface="Consolas"/>
              </a:rPr>
              <a:t>keyvault</a:t>
            </a:r>
            <a:r>
              <a:rPr lang="en-US" dirty="0">
                <a:solidFill>
                  <a:schemeClr val="accent2">
                    <a:lumMod val="60000"/>
                    <a:lumOff val="40000"/>
                  </a:schemeClr>
                </a:solidFill>
                <a:latin typeface="Consolas"/>
              </a:rPr>
              <a:t> secret show \</a:t>
            </a:r>
          </a:p>
          <a:p>
            <a:pPr marL="76200" indent="0">
              <a:buNone/>
            </a:pPr>
            <a:r>
              <a:rPr lang="en-US" dirty="0">
                <a:solidFill>
                  <a:schemeClr val="accent2">
                    <a:lumMod val="60000"/>
                    <a:lumOff val="40000"/>
                  </a:schemeClr>
                </a:solidFill>
                <a:latin typeface="Consolas"/>
              </a:rPr>
              <a:t>--vault-name $AKV_NAME \</a:t>
            </a:r>
            <a:endParaRPr lang="en-US" dirty="0">
              <a:solidFill>
                <a:schemeClr val="accent2">
                  <a:lumMod val="60000"/>
                  <a:lumOff val="40000"/>
                </a:schemeClr>
              </a:solidFill>
            </a:endParaRPr>
          </a:p>
          <a:p>
            <a:pPr marL="76200" indent="0">
              <a:buNone/>
            </a:pPr>
            <a:r>
              <a:rPr lang="en-US" dirty="0">
                <a:solidFill>
                  <a:schemeClr val="accent2">
                    <a:lumMod val="60000"/>
                    <a:lumOff val="40000"/>
                  </a:schemeClr>
                </a:solidFill>
                <a:latin typeface="Consolas"/>
              </a:rPr>
              <a:t>--name web3-mongo-connection \</a:t>
            </a:r>
            <a:endParaRPr lang="en-US" dirty="0">
              <a:solidFill>
                <a:schemeClr val="accent2">
                  <a:lumMod val="60000"/>
                  <a:lumOff val="40000"/>
                </a:schemeClr>
              </a:solidFill>
            </a:endParaRPr>
          </a:p>
          <a:p>
            <a:pPr marL="76200" indent="0">
              <a:buNone/>
            </a:pPr>
            <a:r>
              <a:rPr lang="en-US" dirty="0">
                <a:solidFill>
                  <a:schemeClr val="accent2">
                    <a:lumMod val="60000"/>
                    <a:lumOff val="40000"/>
                  </a:schemeClr>
                </a:solidFill>
                <a:latin typeface="Consolas"/>
              </a:rPr>
              <a:t>--query value \</a:t>
            </a:r>
          </a:p>
          <a:p>
            <a:pPr marL="76200" indent="0">
              <a:buNone/>
            </a:pPr>
            <a:r>
              <a:rPr lang="en-US" dirty="0">
                <a:solidFill>
                  <a:schemeClr val="accent2">
                    <a:lumMod val="60000"/>
                    <a:lumOff val="40000"/>
                  </a:schemeClr>
                </a:solidFill>
                <a:latin typeface="Consolas"/>
              </a:rPr>
              <a:t>-o </a:t>
            </a:r>
            <a:r>
              <a:rPr lang="en-US" dirty="0" err="1">
                <a:solidFill>
                  <a:schemeClr val="accent2">
                    <a:lumMod val="60000"/>
                    <a:lumOff val="40000"/>
                  </a:schemeClr>
                </a:solidFill>
                <a:latin typeface="Consolas"/>
              </a:rPr>
              <a:t>tsv</a:t>
            </a:r>
            <a:endParaRPr lang="en-US" dirty="0">
              <a:solidFill>
                <a:schemeClr val="accent2">
                  <a:lumMod val="60000"/>
                  <a:lumOff val="40000"/>
                </a:schemeClr>
              </a:solidFill>
              <a:latin typeface="Consolas"/>
            </a:endParaRPr>
          </a:p>
        </p:txBody>
      </p:sp>
    </p:spTree>
    <p:extLst>
      <p:ext uri="{BB962C8B-B14F-4D97-AF65-F5344CB8AC3E}">
        <p14:creationId xmlns:p14="http://schemas.microsoft.com/office/powerpoint/2010/main" val="25455240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p:nvPr>
        </p:nvSpPr>
        <p:spPr/>
        <p:txBody>
          <a:bodyPr/>
          <a:lstStyle/>
          <a:p>
            <a:r>
              <a:rPr lang="en-US" dirty="0">
                <a:solidFill>
                  <a:schemeClr val="accent2">
                    <a:lumMod val="60000"/>
                    <a:lumOff val="40000"/>
                  </a:schemeClr>
                </a:solidFill>
              </a:rPr>
              <a:t>Azure Functions</a:t>
            </a:r>
          </a:p>
        </p:txBody>
      </p:sp>
      <p:sp>
        <p:nvSpPr>
          <p:cNvPr id="4" name="Rectangle 3">
            <a:extLst>
              <a:ext uri="{FF2B5EF4-FFF2-40B4-BE49-F238E27FC236}">
                <a16:creationId xmlns:a16="http://schemas.microsoft.com/office/drawing/2014/main" id="{4620EDBC-A01D-4A65-9C94-2437F612D3D0}"/>
              </a:ext>
            </a:extLst>
          </p:cNvPr>
          <p:cNvSpPr/>
          <p:nvPr/>
        </p:nvSpPr>
        <p:spPr>
          <a:xfrm>
            <a:off x="347855" y="2697890"/>
            <a:ext cx="5728480" cy="363946"/>
          </a:xfrm>
          <a:prstGeom prst="rect">
            <a:avLst/>
          </a:prstGeom>
        </p:spPr>
        <p:txBody>
          <a:bodyPr wrap="square">
            <a:spAutoFit/>
          </a:bodyPr>
          <a:lstStyle/>
          <a:p>
            <a:r>
              <a:rPr lang="en-US" dirty="0">
                <a:solidFill>
                  <a:schemeClr val="accent2">
                    <a:lumMod val="60000"/>
                    <a:lumOff val="40000"/>
                  </a:schemeClr>
                </a:solidFill>
              </a:rPr>
              <a:t>Serverless to next level</a:t>
            </a:r>
          </a:p>
        </p:txBody>
      </p:sp>
    </p:spTree>
    <p:extLst>
      <p:ext uri="{BB962C8B-B14F-4D97-AF65-F5344CB8AC3E}">
        <p14:creationId xmlns:p14="http://schemas.microsoft.com/office/powerpoint/2010/main" val="146996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en" dirty="0">
                <a:solidFill>
                  <a:schemeClr val="accent2">
                    <a:lumMod val="60000"/>
                    <a:lumOff val="40000"/>
                  </a:schemeClr>
                </a:solidFill>
              </a:rPr>
              <a:t>Azure Functions Overview</a:t>
            </a:r>
            <a:endParaRPr lang="en-US" dirty="0">
              <a:solidFill>
                <a:schemeClr val="accent2">
                  <a:lumMod val="60000"/>
                  <a:lumOff val="40000"/>
                </a:schemeClr>
              </a:solidFill>
            </a:endParaRP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dirty="0">
                <a:solidFill>
                  <a:schemeClr val="accent2">
                    <a:lumMod val="60000"/>
                    <a:lumOff val="40000"/>
                  </a:schemeClr>
                </a:solidFill>
              </a:rPr>
              <a:t>React to external </a:t>
            </a:r>
            <a:r>
              <a:rPr lang="en-US" b="1" dirty="0">
                <a:solidFill>
                  <a:schemeClr val="accent2">
                    <a:lumMod val="60000"/>
                    <a:lumOff val="40000"/>
                  </a:schemeClr>
                </a:solidFill>
              </a:rPr>
              <a:t>triggers</a:t>
            </a:r>
            <a:endParaRPr lang="en-US" dirty="0">
              <a:solidFill>
                <a:schemeClr val="accent2">
                  <a:lumMod val="60000"/>
                  <a:lumOff val="40000"/>
                </a:schemeClr>
              </a:solidFill>
            </a:endParaRPr>
          </a:p>
          <a:p>
            <a:r>
              <a:rPr lang="en-US" dirty="0">
                <a:solidFill>
                  <a:schemeClr val="accent2">
                    <a:lumMod val="60000"/>
                    <a:lumOff val="40000"/>
                  </a:schemeClr>
                </a:solidFill>
              </a:rPr>
              <a:t>Azure defines supported languages</a:t>
            </a:r>
          </a:p>
          <a:p>
            <a:r>
              <a:rPr lang="en-US" dirty="0">
                <a:solidFill>
                  <a:schemeClr val="accent2">
                    <a:lumMod val="60000"/>
                    <a:lumOff val="40000"/>
                  </a:schemeClr>
                </a:solidFill>
              </a:rPr>
              <a:t>"glue" services together</a:t>
            </a:r>
          </a:p>
          <a:p>
            <a:r>
              <a:rPr lang="en-US" dirty="0">
                <a:solidFill>
                  <a:schemeClr val="accent2">
                    <a:lumMod val="60000"/>
                    <a:lumOff val="40000"/>
                  </a:schemeClr>
                </a:solidFill>
              </a:rPr>
              <a:t>Small applications, simple deployments</a:t>
            </a:r>
          </a:p>
          <a:p>
            <a:r>
              <a:rPr lang="en-US" dirty="0">
                <a:solidFill>
                  <a:schemeClr val="accent2">
                    <a:lumMod val="60000"/>
                    <a:lumOff val="40000"/>
                  </a:schemeClr>
                </a:solidFill>
              </a:rPr>
              <a:t>Available in: C#, F#, Java, JS, Python(3), PowerShell</a:t>
            </a:r>
          </a:p>
        </p:txBody>
      </p:sp>
    </p:spTree>
    <p:extLst>
      <p:ext uri="{BB962C8B-B14F-4D97-AF65-F5344CB8AC3E}">
        <p14:creationId xmlns:p14="http://schemas.microsoft.com/office/powerpoint/2010/main" val="4560170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solidFill>
                  <a:schemeClr val="accent2">
                    <a:lumMod val="60000"/>
                    <a:lumOff val="40000"/>
                  </a:schemeClr>
                </a:solidFill>
              </a:rPr>
              <a:t>Timers</a:t>
            </a:r>
            <a:endParaRPr lang="en-US">
              <a:solidFill>
                <a:schemeClr val="accent2">
                  <a:lumMod val="60000"/>
                  <a:lumOff val="40000"/>
                </a:schemeClr>
              </a:solidFill>
            </a:endParaRP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dirty="0">
                <a:solidFill>
                  <a:schemeClr val="accent2">
                    <a:lumMod val="60000"/>
                    <a:lumOff val="40000"/>
                  </a:schemeClr>
                </a:solidFill>
              </a:rPr>
              <a:t>Built-in Azure functions trigger</a:t>
            </a:r>
          </a:p>
          <a:p>
            <a:r>
              <a:rPr lang="en-US" dirty="0">
                <a:solidFill>
                  <a:schemeClr val="accent2">
                    <a:lumMod val="60000"/>
                    <a:lumOff val="40000"/>
                  </a:schemeClr>
                </a:solidFill>
              </a:rPr>
              <a:t>Calls your code on an interval</a:t>
            </a:r>
          </a:p>
        </p:txBody>
      </p:sp>
      <p:sp>
        <p:nvSpPr>
          <p:cNvPr id="4" name="Google Shape;3870;p18">
            <a:extLst>
              <a:ext uri="{FF2B5EF4-FFF2-40B4-BE49-F238E27FC236}">
                <a16:creationId xmlns:a16="http://schemas.microsoft.com/office/drawing/2014/main" id="{254A1A32-0D5B-4481-94E5-500B9F8F8554}"/>
              </a:ext>
            </a:extLst>
          </p:cNvPr>
          <p:cNvSpPr txBox="1">
            <a:spLocks/>
          </p:cNvSpPr>
          <p:nvPr/>
        </p:nvSpPr>
        <p:spPr>
          <a:xfrm>
            <a:off x="615130" y="3130382"/>
            <a:ext cx="8263890" cy="415499"/>
          </a:xfrm>
          <a:prstGeom prst="rect">
            <a:avLst/>
          </a:prstGeom>
        </p:spPr>
        <p:txBody>
          <a:bodyPr spcFirstLastPara="1" vert="horz" wrap="square" lIns="91425" tIns="91425" rIns="91425" bIns="91425" rtlCol="0" anchor="b" anchorCtr="0">
            <a:noAutofit/>
          </a:bodyPr>
          <a:lst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a-DK">
                <a:solidFill>
                  <a:schemeClr val="accent2">
                    <a:lumMod val="60000"/>
                    <a:lumOff val="40000"/>
                  </a:schemeClr>
                </a:solidFill>
              </a:rPr>
              <a:t>Reports?</a:t>
            </a:r>
          </a:p>
        </p:txBody>
      </p:sp>
      <p:sp>
        <p:nvSpPr>
          <p:cNvPr id="5" name="Google Shape;3871;p18">
            <a:extLst>
              <a:ext uri="{FF2B5EF4-FFF2-40B4-BE49-F238E27FC236}">
                <a16:creationId xmlns:a16="http://schemas.microsoft.com/office/drawing/2014/main" id="{7FB2F8BB-EC39-48BC-B9E7-550D01FB82A1}"/>
              </a:ext>
            </a:extLst>
          </p:cNvPr>
          <p:cNvSpPr txBox="1">
            <a:spLocks/>
          </p:cNvSpPr>
          <p:nvPr/>
        </p:nvSpPr>
        <p:spPr>
          <a:xfrm>
            <a:off x="435103" y="3338132"/>
            <a:ext cx="8263890" cy="1209562"/>
          </a:xfrm>
          <a:prstGeom prst="rect">
            <a:avLst/>
          </a:prstGeom>
        </p:spPr>
        <p:txBody>
          <a:bodyPr spcFirstLastPara="1" vert="horz" wrap="square" lIns="91425" tIns="91425" rIns="91425" bIns="91425" rtlCol="0" anchor="t" anchorCtr="0">
            <a:noAutofit/>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solidFill>
                  <a:schemeClr val="accent2">
                    <a:lumMod val="60000"/>
                    <a:lumOff val="40000"/>
                  </a:schemeClr>
                </a:solidFill>
              </a:rPr>
              <a:t>Replace existing ‘cron’ jobs </a:t>
            </a:r>
          </a:p>
          <a:p>
            <a:r>
              <a:rPr lang="en-US">
                <a:solidFill>
                  <a:schemeClr val="accent2">
                    <a:lumMod val="60000"/>
                    <a:lumOff val="40000"/>
                  </a:schemeClr>
                </a:solidFill>
              </a:rPr>
              <a:t>Nightly reports emailed to staff</a:t>
            </a:r>
          </a:p>
        </p:txBody>
      </p:sp>
    </p:spTree>
    <p:extLst>
      <p:ext uri="{BB962C8B-B14F-4D97-AF65-F5344CB8AC3E}">
        <p14:creationId xmlns:p14="http://schemas.microsoft.com/office/powerpoint/2010/main" val="40813865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p:nvPr>
        </p:nvSpPr>
        <p:spPr/>
        <p:txBody>
          <a:bodyPr/>
          <a:lstStyle/>
          <a:p>
            <a:r>
              <a:rPr lang="en-US" dirty="0">
                <a:solidFill>
                  <a:schemeClr val="accent2">
                    <a:lumMod val="60000"/>
                    <a:lumOff val="40000"/>
                  </a:schemeClr>
                </a:solidFill>
              </a:rPr>
              <a:t>Demo Azure Functions</a:t>
            </a:r>
          </a:p>
        </p:txBody>
      </p:sp>
      <p:sp>
        <p:nvSpPr>
          <p:cNvPr id="4" name="Rectangle 3">
            <a:extLst>
              <a:ext uri="{FF2B5EF4-FFF2-40B4-BE49-F238E27FC236}">
                <a16:creationId xmlns:a16="http://schemas.microsoft.com/office/drawing/2014/main" id="{4620EDBC-A01D-4A65-9C94-2437F612D3D0}"/>
              </a:ext>
            </a:extLst>
          </p:cNvPr>
          <p:cNvSpPr/>
          <p:nvPr/>
        </p:nvSpPr>
        <p:spPr>
          <a:xfrm>
            <a:off x="347855" y="2697890"/>
            <a:ext cx="5728480" cy="363946"/>
          </a:xfrm>
          <a:prstGeom prst="rect">
            <a:avLst/>
          </a:prstGeom>
        </p:spPr>
        <p:txBody>
          <a:bodyPr wrap="square">
            <a:spAutoFit/>
          </a:bodyPr>
          <a:lstStyle/>
          <a:p>
            <a:r>
              <a:rPr lang="en-US" dirty="0" err="1">
                <a:solidFill>
                  <a:schemeClr val="accent2">
                    <a:lumMod val="60000"/>
                    <a:lumOff val="40000"/>
                  </a:schemeClr>
                </a:solidFill>
              </a:rPr>
              <a:t>HttpTrigger</a:t>
            </a:r>
            <a:r>
              <a:rPr lang="en-US" dirty="0">
                <a:solidFill>
                  <a:schemeClr val="accent2">
                    <a:lumMod val="60000"/>
                    <a:lumOff val="40000"/>
                  </a:schemeClr>
                </a:solidFill>
              </a:rPr>
              <a:t> function accessing Secret in  </a:t>
            </a:r>
            <a:r>
              <a:rPr lang="en-US" dirty="0" err="1">
                <a:solidFill>
                  <a:schemeClr val="accent2">
                    <a:lumMod val="60000"/>
                    <a:lumOff val="40000"/>
                  </a:schemeClr>
                </a:solidFill>
              </a:rPr>
              <a:t>KeyVault</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400663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en" dirty="0">
                <a:solidFill>
                  <a:schemeClr val="accent2">
                    <a:lumMod val="60000"/>
                    <a:lumOff val="40000"/>
                  </a:schemeClr>
                </a:solidFill>
              </a:rPr>
              <a:t>Putting it All Together</a:t>
            </a:r>
            <a:endParaRPr lang="en-US" dirty="0">
              <a:solidFill>
                <a:schemeClr val="accent2">
                  <a:lumMod val="60000"/>
                  <a:lumOff val="40000"/>
                </a:schemeClr>
              </a:solidFill>
            </a:endParaRPr>
          </a:p>
        </p:txBody>
      </p:sp>
      <p:sp>
        <p:nvSpPr>
          <p:cNvPr id="3871" name="Google Shape;3871;p18"/>
          <p:cNvSpPr txBox="1">
            <a:spLocks noGrp="1"/>
          </p:cNvSpPr>
          <p:nvPr>
            <p:ph type="body" sz="quarter" idx="10"/>
          </p:nvPr>
        </p:nvSpPr>
        <p:spPr>
          <a:xfrm>
            <a:off x="516808" y="1873036"/>
            <a:ext cx="8263890" cy="1731243"/>
          </a:xfrm>
          <a:prstGeom prst="rect">
            <a:avLst/>
          </a:prstGeom>
        </p:spPr>
        <p:txBody>
          <a:bodyPr spcFirstLastPara="1" wrap="square" lIns="91425" tIns="91425" rIns="91425" bIns="91425" anchor="t" anchorCtr="0">
            <a:noAutofit/>
          </a:bodyPr>
          <a:lstStyle/>
          <a:p>
            <a:r>
              <a:rPr lang="en-US" dirty="0">
                <a:solidFill>
                  <a:schemeClr val="accent2">
                    <a:lumMod val="60000"/>
                    <a:lumOff val="40000"/>
                  </a:schemeClr>
                </a:solidFill>
              </a:rPr>
              <a:t>Website Code -&gt;Docker Image -&gt; Azure Container Registry + ACI</a:t>
            </a:r>
          </a:p>
          <a:p>
            <a:r>
              <a:rPr lang="en-US" dirty="0">
                <a:solidFill>
                  <a:schemeClr val="accent2">
                    <a:lumMod val="60000"/>
                    <a:lumOff val="40000"/>
                  </a:schemeClr>
                </a:solidFill>
              </a:rPr>
              <a:t>“Cron job” -&gt; </a:t>
            </a:r>
            <a:r>
              <a:rPr lang="en-US" b="1" dirty="0">
                <a:solidFill>
                  <a:schemeClr val="accent2">
                    <a:lumMod val="60000"/>
                    <a:lumOff val="40000"/>
                  </a:schemeClr>
                </a:solidFill>
              </a:rPr>
              <a:t>Azure Functions</a:t>
            </a:r>
          </a:p>
        </p:txBody>
      </p:sp>
    </p:spTree>
    <p:extLst>
      <p:ext uri="{BB962C8B-B14F-4D97-AF65-F5344CB8AC3E}">
        <p14:creationId xmlns:p14="http://schemas.microsoft.com/office/powerpoint/2010/main" val="26879518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58;p16">
            <a:extLst>
              <a:ext uri="{FF2B5EF4-FFF2-40B4-BE49-F238E27FC236}">
                <a16:creationId xmlns:a16="http://schemas.microsoft.com/office/drawing/2014/main" id="{CDA9434F-1804-4D2C-B155-39A74F85A909}"/>
              </a:ext>
            </a:extLst>
          </p:cNvPr>
          <p:cNvSpPr txBox="1">
            <a:spLocks/>
          </p:cNvSpPr>
          <p:nvPr/>
        </p:nvSpPr>
        <p:spPr>
          <a:xfrm>
            <a:off x="438912" y="2274917"/>
            <a:ext cx="6858000" cy="373949"/>
          </a:xfrm>
          <a:prstGeom prst="rect">
            <a:avLst/>
          </a:prstGeom>
        </p:spPr>
        <p:txBody>
          <a:bodyPr spcFirstLastPara="1" wrap="square" lIns="91425" tIns="91425" rIns="91425" bIns="91425" anchor="b" anchorCtr="0">
            <a:noAutofit/>
          </a:bodyPr>
          <a:lst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2">
                    <a:lumMod val="60000"/>
                    <a:lumOff val="40000"/>
                  </a:schemeClr>
                </a:solidFill>
              </a:rPr>
              <a:t>Thank you!</a:t>
            </a:r>
          </a:p>
        </p:txBody>
      </p:sp>
      <p:sp>
        <p:nvSpPr>
          <p:cNvPr id="3" name="Google Shape;3859;p16">
            <a:extLst>
              <a:ext uri="{FF2B5EF4-FFF2-40B4-BE49-F238E27FC236}">
                <a16:creationId xmlns:a16="http://schemas.microsoft.com/office/drawing/2014/main" id="{C7AFFC0D-70D5-4367-BACB-B3F9D50E4BFB}"/>
              </a:ext>
            </a:extLst>
          </p:cNvPr>
          <p:cNvSpPr txBox="1">
            <a:spLocks/>
          </p:cNvSpPr>
          <p:nvPr/>
        </p:nvSpPr>
        <p:spPr>
          <a:xfrm>
            <a:off x="438912" y="2982990"/>
            <a:ext cx="6858000" cy="230833"/>
          </a:xfrm>
          <a:prstGeom prst="rect">
            <a:avLst/>
          </a:prstGeom>
        </p:spPr>
        <p:txBody>
          <a:bodyPr spcFirstLastPara="1" wrap="square" lIns="91425" tIns="91425" rIns="91425" bIns="91425" anchor="t" anchorCtr="0">
            <a:noAutofit/>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dirty="0">
              <a:solidFill>
                <a:schemeClr val="accent2">
                  <a:lumMod val="60000"/>
                  <a:lumOff val="40000"/>
                </a:schemeClr>
              </a:solidFill>
            </a:endParaRPr>
          </a:p>
        </p:txBody>
      </p:sp>
      <p:sp>
        <p:nvSpPr>
          <p:cNvPr id="4" name="Text Placeholder 2">
            <a:extLst>
              <a:ext uri="{FF2B5EF4-FFF2-40B4-BE49-F238E27FC236}">
                <a16:creationId xmlns:a16="http://schemas.microsoft.com/office/drawing/2014/main" id="{D9E0F70C-263A-4BAC-8EE5-A6D3B8ABF42F}"/>
              </a:ext>
            </a:extLst>
          </p:cNvPr>
          <p:cNvSpPr txBox="1">
            <a:spLocks/>
          </p:cNvSpPr>
          <p:nvPr/>
        </p:nvSpPr>
        <p:spPr>
          <a:xfrm>
            <a:off x="438912" y="3213823"/>
            <a:ext cx="5692775" cy="1032387"/>
          </a:xfrm>
          <a:prstGeom prst="rect">
            <a:avLst/>
          </a:prstGeom>
        </p:spPr>
        <p:txBody>
          <a:bodyPr vert="horz" lIns="91440" tIns="45720" rIns="91440" bIns="45720" rtlCol="0">
            <a:normAutofit fontScale="6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900" dirty="0">
                <a:solidFill>
                  <a:schemeClr val="accent2">
                    <a:lumMod val="60000"/>
                    <a:lumOff val="40000"/>
                  </a:schemeClr>
                </a:solidFill>
              </a:rPr>
              <a:t>Irina Kostina, Cloud Solution Architect ISV</a:t>
            </a:r>
          </a:p>
          <a:p>
            <a:pPr marL="0" indent="0">
              <a:buNone/>
            </a:pPr>
            <a:endParaRPr lang="en-US" dirty="0">
              <a:solidFill>
                <a:schemeClr val="accent2">
                  <a:lumMod val="60000"/>
                  <a:lumOff val="40000"/>
                </a:schemeClr>
              </a:solidFill>
            </a:endParaRPr>
          </a:p>
          <a:p>
            <a:pPr marL="0" indent="0">
              <a:buNone/>
            </a:pPr>
            <a:r>
              <a:rPr lang="en-US" dirty="0">
                <a:solidFill>
                  <a:schemeClr val="accent2">
                    <a:lumMod val="60000"/>
                    <a:lumOff val="40000"/>
                  </a:schemeClr>
                </a:solidFill>
              </a:rPr>
              <a:t>https://linkedin.com/in/irina-kostina</a:t>
            </a:r>
          </a:p>
          <a:p>
            <a:pPr marL="0" indent="0">
              <a:buNone/>
            </a:pPr>
            <a:r>
              <a:rPr lang="en-US" dirty="0">
                <a:solidFill>
                  <a:schemeClr val="accent2">
                    <a:lumMod val="60000"/>
                    <a:lumOff val="40000"/>
                  </a:schemeClr>
                </a:solidFill>
              </a:rPr>
              <a:t>Irina.Kostina@Microsoft.com</a:t>
            </a:r>
          </a:p>
          <a:p>
            <a:pPr marL="0" indent="0">
              <a:buNone/>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239202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F7C25-38D4-4DEA-A15A-0D7C300EA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415" y="-328956"/>
            <a:ext cx="4106228" cy="5173847"/>
          </a:xfrm>
          <a:prstGeom prst="rect">
            <a:avLst/>
          </a:prstGeom>
        </p:spPr>
      </p:pic>
    </p:spTree>
    <p:extLst>
      <p:ext uri="{BB962C8B-B14F-4D97-AF65-F5344CB8AC3E}">
        <p14:creationId xmlns:p14="http://schemas.microsoft.com/office/powerpoint/2010/main" val="949847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8" name="Title 1">
            <a:extLst>
              <a:ext uri="{FF2B5EF4-FFF2-40B4-BE49-F238E27FC236}">
                <a16:creationId xmlns:a16="http://schemas.microsoft.com/office/drawing/2014/main" id="{F19A6543-0D2E-471D-B0EA-9C04EDFEB829}"/>
              </a:ext>
            </a:extLst>
          </p:cNvPr>
          <p:cNvSpPr txBox="1">
            <a:spLocks/>
          </p:cNvSpPr>
          <p:nvPr/>
        </p:nvSpPr>
        <p:spPr>
          <a:xfrm>
            <a:off x="458577" y="1618095"/>
            <a:ext cx="6858000" cy="373949"/>
          </a:xfrm>
          <a:prstGeom prst="rect">
            <a:avLst/>
          </a:prstGeom>
        </p:spPr>
        <p:txBody>
          <a:bodyPr vert="horz" lIns="91440" tIns="45720" rIns="91440" bIns="45720" rtlCol="0" anchor="ctr">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chemeClr val="accent2">
                    <a:lumMod val="60000"/>
                    <a:lumOff val="40000"/>
                  </a:schemeClr>
                </a:solidFill>
              </a:rPr>
              <a:t>Containers</a:t>
            </a:r>
          </a:p>
        </p:txBody>
      </p:sp>
      <p:sp>
        <p:nvSpPr>
          <p:cNvPr id="9" name="Rectangle 8">
            <a:extLst>
              <a:ext uri="{FF2B5EF4-FFF2-40B4-BE49-F238E27FC236}">
                <a16:creationId xmlns:a16="http://schemas.microsoft.com/office/drawing/2014/main" id="{9786D9B5-8FDD-48E0-9CB2-1A73F4B595D2}"/>
              </a:ext>
            </a:extLst>
          </p:cNvPr>
          <p:cNvSpPr/>
          <p:nvPr/>
        </p:nvSpPr>
        <p:spPr>
          <a:xfrm>
            <a:off x="458577" y="1927157"/>
            <a:ext cx="5108713" cy="363946"/>
          </a:xfrm>
          <a:prstGeom prst="rect">
            <a:avLst/>
          </a:prstGeom>
        </p:spPr>
        <p:txBody>
          <a:bodyPr wrap="square">
            <a:spAutoFit/>
          </a:bodyPr>
          <a:lstStyle/>
          <a:p>
            <a:pPr>
              <a:buNone/>
            </a:pPr>
            <a:r>
              <a:rPr lang="en-US" dirty="0">
                <a:solidFill>
                  <a:schemeClr val="accent2">
                    <a:lumMod val="60000"/>
                    <a:lumOff val="40000"/>
                  </a:schemeClr>
                </a:solidFill>
              </a:rPr>
              <a:t>What they are and why they matter</a:t>
            </a:r>
          </a:p>
        </p:txBody>
      </p:sp>
      <p:sp>
        <p:nvSpPr>
          <p:cNvPr id="10" name="Title 1">
            <a:extLst>
              <a:ext uri="{FF2B5EF4-FFF2-40B4-BE49-F238E27FC236}">
                <a16:creationId xmlns:a16="http://schemas.microsoft.com/office/drawing/2014/main" id="{497EBA13-D2EE-493C-9189-262A0297B3BB}"/>
              </a:ext>
            </a:extLst>
          </p:cNvPr>
          <p:cNvSpPr txBox="1">
            <a:spLocks/>
          </p:cNvSpPr>
          <p:nvPr/>
        </p:nvSpPr>
        <p:spPr>
          <a:xfrm>
            <a:off x="537235" y="3117041"/>
            <a:ext cx="6858000" cy="373949"/>
          </a:xfrm>
          <a:prstGeom prst="rect">
            <a:avLst/>
          </a:prstGeom>
          <a:noFill/>
        </p:spPr>
        <p:txBody>
          <a:bodyPr vert="horz" wrap="square" lIns="0" tIns="0" rIns="0" bIns="0" rtlCol="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accent2">
                    <a:lumMod val="60000"/>
                    <a:lumOff val="40000"/>
                  </a:schemeClr>
                </a:solidFill>
              </a:rPr>
              <a:t>What problem are we trying to solve?</a:t>
            </a:r>
          </a:p>
        </p:txBody>
      </p:sp>
      <p:sp>
        <p:nvSpPr>
          <p:cNvPr id="11" name="Rectangle 10">
            <a:extLst>
              <a:ext uri="{FF2B5EF4-FFF2-40B4-BE49-F238E27FC236}">
                <a16:creationId xmlns:a16="http://schemas.microsoft.com/office/drawing/2014/main" id="{5FA91644-35CD-4CB0-89BE-A37D1C5423C3}"/>
              </a:ext>
            </a:extLst>
          </p:cNvPr>
          <p:cNvSpPr/>
          <p:nvPr/>
        </p:nvSpPr>
        <p:spPr>
          <a:xfrm>
            <a:off x="458577" y="3490990"/>
            <a:ext cx="5108713" cy="363946"/>
          </a:xfrm>
          <a:prstGeom prst="rect">
            <a:avLst/>
          </a:prstGeom>
        </p:spPr>
        <p:txBody>
          <a:bodyPr wrap="square" anchor="t">
            <a:spAutoFit/>
          </a:bodyPr>
          <a:lstStyle/>
          <a:p>
            <a:pPr>
              <a:buNone/>
            </a:pPr>
            <a:r>
              <a:rPr lang="en-US" sz="1750" dirty="0">
                <a:solidFill>
                  <a:schemeClr val="accent2">
                    <a:lumMod val="60000"/>
                    <a:lumOff val="40000"/>
                  </a:schemeClr>
                </a:solidFill>
              </a:rPr>
              <a:t>What’s wrong with VMs?</a:t>
            </a:r>
          </a:p>
        </p:txBody>
      </p:sp>
    </p:spTree>
    <p:extLst>
      <p:ext uri="{BB962C8B-B14F-4D97-AF65-F5344CB8AC3E}">
        <p14:creationId xmlns:p14="http://schemas.microsoft.com/office/powerpoint/2010/main" val="6788032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628649" y="288218"/>
            <a:ext cx="7886700" cy="994172"/>
          </a:xfrm>
          <a:prstGeom prst="rect">
            <a:avLst/>
          </a:prstGeom>
        </p:spPr>
        <p:txBody>
          <a:bodyPr spcFirstLastPara="1" wrap="square" lIns="91425" tIns="91425" rIns="91425" bIns="91425" anchor="b" anchorCtr="0">
            <a:noAutofit/>
          </a:bodyPr>
          <a:lstStyle/>
          <a:p>
            <a:pPr algn="ctr"/>
            <a:r>
              <a:rPr lang="en" dirty="0">
                <a:solidFill>
                  <a:schemeClr val="accent2">
                    <a:lumMod val="60000"/>
                    <a:lumOff val="40000"/>
                  </a:schemeClr>
                </a:solidFill>
              </a:rPr>
              <a:t>Wh</a:t>
            </a:r>
            <a:r>
              <a:rPr lang="da-DK" dirty="0">
                <a:solidFill>
                  <a:schemeClr val="accent2">
                    <a:lumMod val="60000"/>
                    <a:lumOff val="40000"/>
                  </a:schemeClr>
                </a:solidFill>
              </a:rPr>
              <a:t>y </a:t>
            </a:r>
            <a:r>
              <a:rPr lang="en" dirty="0">
                <a:solidFill>
                  <a:schemeClr val="accent2">
                    <a:lumMod val="60000"/>
                    <a:lumOff val="40000"/>
                  </a:schemeClr>
                </a:solidFill>
              </a:rPr>
              <a:t>Containers?</a:t>
            </a:r>
          </a:p>
        </p:txBody>
      </p:sp>
      <p:pic>
        <p:nvPicPr>
          <p:cNvPr id="4" name="Picture 3">
            <a:extLst>
              <a:ext uri="{FF2B5EF4-FFF2-40B4-BE49-F238E27FC236}">
                <a16:creationId xmlns:a16="http://schemas.microsoft.com/office/drawing/2014/main" id="{9B294110-35D1-FF4E-8874-D176EBE054C6}"/>
              </a:ext>
            </a:extLst>
          </p:cNvPr>
          <p:cNvPicPr>
            <a:picLocks noChangeAspect="1"/>
          </p:cNvPicPr>
          <p:nvPr/>
        </p:nvPicPr>
        <p:blipFill>
          <a:blip r:embed="rId3"/>
          <a:stretch>
            <a:fillRect/>
          </a:stretch>
        </p:blipFill>
        <p:spPr>
          <a:xfrm>
            <a:off x="2994877" y="1740752"/>
            <a:ext cx="3154246" cy="2354578"/>
          </a:xfrm>
          <a:prstGeom prst="rect">
            <a:avLst/>
          </a:prstGeom>
        </p:spPr>
      </p:pic>
      <p:sp>
        <p:nvSpPr>
          <p:cNvPr id="5" name="TextBox 4">
            <a:extLst>
              <a:ext uri="{FF2B5EF4-FFF2-40B4-BE49-F238E27FC236}">
                <a16:creationId xmlns:a16="http://schemas.microsoft.com/office/drawing/2014/main" id="{40720B9A-BB01-BE4D-8241-5D7BB5C374BB}"/>
              </a:ext>
            </a:extLst>
          </p:cNvPr>
          <p:cNvSpPr txBox="1"/>
          <p:nvPr/>
        </p:nvSpPr>
        <p:spPr>
          <a:xfrm>
            <a:off x="3250259" y="1282390"/>
            <a:ext cx="26434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Traditional Deployment</a:t>
            </a:r>
          </a:p>
        </p:txBody>
      </p:sp>
    </p:spTree>
    <p:extLst>
      <p:ext uri="{BB962C8B-B14F-4D97-AF65-F5344CB8AC3E}">
        <p14:creationId xmlns:p14="http://schemas.microsoft.com/office/powerpoint/2010/main" val="28437038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da-DK" dirty="0">
                <a:solidFill>
                  <a:schemeClr val="accent2">
                    <a:lumMod val="60000"/>
                    <a:lumOff val="40000"/>
                  </a:schemeClr>
                </a:solidFill>
              </a:rPr>
              <a:t>”Shared dependency” problem</a:t>
            </a:r>
            <a:endParaRPr lang="en" dirty="0">
              <a:solidFill>
                <a:schemeClr val="accent2">
                  <a:lumMod val="60000"/>
                  <a:lumOff val="40000"/>
                </a:schemeClr>
              </a:solidFill>
            </a:endParaRPr>
          </a:p>
        </p:txBody>
      </p:sp>
      <p:sp>
        <p:nvSpPr>
          <p:cNvPr id="5" name="TextBox 4">
            <a:extLst>
              <a:ext uri="{FF2B5EF4-FFF2-40B4-BE49-F238E27FC236}">
                <a16:creationId xmlns:a16="http://schemas.microsoft.com/office/drawing/2014/main" id="{40720B9A-BB01-BE4D-8241-5D7BB5C374BB}"/>
              </a:ext>
            </a:extLst>
          </p:cNvPr>
          <p:cNvSpPr txBox="1"/>
          <p:nvPr/>
        </p:nvSpPr>
        <p:spPr>
          <a:xfrm>
            <a:off x="3250259" y="1282390"/>
            <a:ext cx="2446952" cy="307777"/>
          </a:xfrm>
          <a:prstGeom prst="rect">
            <a:avLst/>
          </a:prstGeom>
          <a:noFill/>
        </p:spPr>
        <p:txBody>
          <a:bodyPr wrap="none" lIns="0" tIns="0" rIns="0" bIns="0" rtlCol="0">
            <a:spAutoFit/>
          </a:bodyPr>
          <a:lstStyle/>
          <a:p>
            <a:pPr algn="l"/>
            <a:r>
              <a:rPr lang="en-US" sz="2000" dirty="0">
                <a:solidFill>
                  <a:schemeClr val="accent2">
                    <a:lumMod val="60000"/>
                    <a:lumOff val="40000"/>
                  </a:schemeClr>
                </a:solidFill>
              </a:rPr>
              <a:t>Traditional</a:t>
            </a:r>
            <a:r>
              <a:rPr lang="en-US" sz="2000" dirty="0">
                <a:gradFill>
                  <a:gsLst>
                    <a:gs pos="2917">
                      <a:schemeClr val="tx1"/>
                    </a:gs>
                    <a:gs pos="30000">
                      <a:schemeClr val="tx1"/>
                    </a:gs>
                  </a:gsLst>
                  <a:lin ang="5400000" scaled="0"/>
                </a:gradFill>
              </a:rPr>
              <a:t> </a:t>
            </a:r>
            <a:r>
              <a:rPr lang="en-US" sz="2000" dirty="0">
                <a:solidFill>
                  <a:schemeClr val="accent2">
                    <a:lumMod val="60000"/>
                    <a:lumOff val="40000"/>
                  </a:schemeClr>
                </a:solidFill>
              </a:rPr>
              <a:t>Deployment</a:t>
            </a:r>
          </a:p>
        </p:txBody>
      </p:sp>
      <p:pic>
        <p:nvPicPr>
          <p:cNvPr id="2" name="Picture 1">
            <a:extLst>
              <a:ext uri="{FF2B5EF4-FFF2-40B4-BE49-F238E27FC236}">
                <a16:creationId xmlns:a16="http://schemas.microsoft.com/office/drawing/2014/main" id="{3C592397-C1AD-BA48-B375-DE99BCF5EBB8}"/>
              </a:ext>
            </a:extLst>
          </p:cNvPr>
          <p:cNvPicPr>
            <a:picLocks noChangeAspect="1"/>
          </p:cNvPicPr>
          <p:nvPr/>
        </p:nvPicPr>
        <p:blipFill>
          <a:blip r:embed="rId3"/>
          <a:stretch>
            <a:fillRect/>
          </a:stretch>
        </p:blipFill>
        <p:spPr>
          <a:xfrm>
            <a:off x="2994876" y="1735022"/>
            <a:ext cx="3154246" cy="2354578"/>
          </a:xfrm>
          <a:prstGeom prst="rect">
            <a:avLst/>
          </a:prstGeom>
        </p:spPr>
      </p:pic>
    </p:spTree>
    <p:extLst>
      <p:ext uri="{BB962C8B-B14F-4D97-AF65-F5344CB8AC3E}">
        <p14:creationId xmlns:p14="http://schemas.microsoft.com/office/powerpoint/2010/main" val="9251416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da-DK" dirty="0">
                <a:solidFill>
                  <a:schemeClr val="accent2">
                    <a:lumMod val="60000"/>
                    <a:lumOff val="40000"/>
                  </a:schemeClr>
                </a:solidFill>
              </a:rPr>
              <a:t>”Shared dependency” problem</a:t>
            </a:r>
            <a:endParaRPr lang="en" dirty="0">
              <a:solidFill>
                <a:schemeClr val="accent2">
                  <a:lumMod val="60000"/>
                  <a:lumOff val="40000"/>
                </a:schemeClr>
              </a:solidFill>
            </a:endParaRPr>
          </a:p>
        </p:txBody>
      </p:sp>
      <p:sp>
        <p:nvSpPr>
          <p:cNvPr id="5" name="TextBox 4">
            <a:extLst>
              <a:ext uri="{FF2B5EF4-FFF2-40B4-BE49-F238E27FC236}">
                <a16:creationId xmlns:a16="http://schemas.microsoft.com/office/drawing/2014/main" id="{40720B9A-BB01-BE4D-8241-5D7BB5C374BB}"/>
              </a:ext>
            </a:extLst>
          </p:cNvPr>
          <p:cNvSpPr txBox="1"/>
          <p:nvPr/>
        </p:nvSpPr>
        <p:spPr>
          <a:xfrm>
            <a:off x="3250259" y="1282390"/>
            <a:ext cx="2818913" cy="307777"/>
          </a:xfrm>
          <a:prstGeom prst="rect">
            <a:avLst/>
          </a:prstGeom>
          <a:noFill/>
        </p:spPr>
        <p:txBody>
          <a:bodyPr wrap="none" lIns="0" tIns="0" rIns="0" bIns="0" rtlCol="0">
            <a:spAutoFit/>
          </a:bodyPr>
          <a:lstStyle/>
          <a:p>
            <a:pPr algn="l"/>
            <a:r>
              <a:rPr lang="en-US" sz="2000" dirty="0">
                <a:solidFill>
                  <a:schemeClr val="accent2">
                    <a:lumMod val="60000"/>
                    <a:lumOff val="40000"/>
                  </a:schemeClr>
                </a:solidFill>
              </a:rPr>
              <a:t>Packaging and Deployment</a:t>
            </a:r>
          </a:p>
        </p:txBody>
      </p:sp>
      <p:pic>
        <p:nvPicPr>
          <p:cNvPr id="3" name="Picture 2">
            <a:extLst>
              <a:ext uri="{FF2B5EF4-FFF2-40B4-BE49-F238E27FC236}">
                <a16:creationId xmlns:a16="http://schemas.microsoft.com/office/drawing/2014/main" id="{13AB9BF9-6B05-FE45-B9BB-2F90C43E9502}"/>
              </a:ext>
            </a:extLst>
          </p:cNvPr>
          <p:cNvPicPr>
            <a:picLocks noChangeAspect="1"/>
          </p:cNvPicPr>
          <p:nvPr/>
        </p:nvPicPr>
        <p:blipFill>
          <a:blip r:embed="rId3"/>
          <a:stretch>
            <a:fillRect/>
          </a:stretch>
        </p:blipFill>
        <p:spPr>
          <a:xfrm>
            <a:off x="1269624" y="1742843"/>
            <a:ext cx="6604752" cy="2650737"/>
          </a:xfrm>
          <a:prstGeom prst="rect">
            <a:avLst/>
          </a:prstGeom>
        </p:spPr>
      </p:pic>
    </p:spTree>
    <p:extLst>
      <p:ext uri="{BB962C8B-B14F-4D97-AF65-F5344CB8AC3E}">
        <p14:creationId xmlns:p14="http://schemas.microsoft.com/office/powerpoint/2010/main" val="3749839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algn="ctr"/>
            <a:r>
              <a:rPr lang="da-DK" dirty="0">
                <a:solidFill>
                  <a:schemeClr val="accent2">
                    <a:lumMod val="60000"/>
                    <a:lumOff val="40000"/>
                  </a:schemeClr>
                </a:solidFill>
              </a:rPr>
              <a:t>Distribution problem</a:t>
            </a:r>
            <a:endParaRPr lang="en" dirty="0">
              <a:solidFill>
                <a:schemeClr val="accent2">
                  <a:lumMod val="60000"/>
                  <a:lumOff val="40000"/>
                </a:schemeClr>
              </a:solidFill>
            </a:endParaRPr>
          </a:p>
        </p:txBody>
      </p:sp>
      <p:sp>
        <p:nvSpPr>
          <p:cNvPr id="5" name="TextBox 4">
            <a:extLst>
              <a:ext uri="{FF2B5EF4-FFF2-40B4-BE49-F238E27FC236}">
                <a16:creationId xmlns:a16="http://schemas.microsoft.com/office/drawing/2014/main" id="{40720B9A-BB01-BE4D-8241-5D7BB5C374BB}"/>
              </a:ext>
            </a:extLst>
          </p:cNvPr>
          <p:cNvSpPr txBox="1"/>
          <p:nvPr/>
        </p:nvSpPr>
        <p:spPr>
          <a:xfrm>
            <a:off x="2927319" y="1293541"/>
            <a:ext cx="328936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Deployment and Distribution</a:t>
            </a:r>
          </a:p>
        </p:txBody>
      </p:sp>
      <p:pic>
        <p:nvPicPr>
          <p:cNvPr id="4" name="Picture 3">
            <a:extLst>
              <a:ext uri="{FF2B5EF4-FFF2-40B4-BE49-F238E27FC236}">
                <a16:creationId xmlns:a16="http://schemas.microsoft.com/office/drawing/2014/main" id="{EFBBE960-62B3-C142-8D42-BED669586402}"/>
              </a:ext>
            </a:extLst>
          </p:cNvPr>
          <p:cNvPicPr>
            <a:picLocks noChangeAspect="1"/>
          </p:cNvPicPr>
          <p:nvPr/>
        </p:nvPicPr>
        <p:blipFill>
          <a:blip r:embed="rId3"/>
          <a:stretch>
            <a:fillRect/>
          </a:stretch>
        </p:blipFill>
        <p:spPr>
          <a:xfrm>
            <a:off x="150181" y="983892"/>
            <a:ext cx="8843638" cy="2810312"/>
          </a:xfrm>
          <a:prstGeom prst="rect">
            <a:avLst/>
          </a:prstGeom>
        </p:spPr>
      </p:pic>
    </p:spTree>
    <p:extLst>
      <p:ext uri="{BB962C8B-B14F-4D97-AF65-F5344CB8AC3E}">
        <p14:creationId xmlns:p14="http://schemas.microsoft.com/office/powerpoint/2010/main" val="3625050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549992" y="2074664"/>
            <a:ext cx="7886700" cy="994172"/>
          </a:xfrm>
          <a:prstGeom prst="rect">
            <a:avLst/>
          </a:prstGeom>
        </p:spPr>
        <p:txBody>
          <a:bodyPr spcFirstLastPara="1" wrap="square" lIns="91425" tIns="91425" rIns="91425" bIns="91425" anchor="b" anchorCtr="0">
            <a:noAutofit/>
          </a:bodyPr>
          <a:lstStyle/>
          <a:p>
            <a:r>
              <a:rPr lang="en-US" dirty="0">
                <a:solidFill>
                  <a:schemeClr val="accent2">
                    <a:lumMod val="60000"/>
                    <a:lumOff val="40000"/>
                  </a:schemeClr>
                </a:solidFill>
              </a:rPr>
              <a:t>How do they work?</a:t>
            </a:r>
            <a:endParaRPr lang="en" dirty="0">
              <a:solidFill>
                <a:schemeClr val="accent2">
                  <a:lumMod val="60000"/>
                  <a:lumOff val="40000"/>
                </a:schemeClr>
              </a:solidFill>
            </a:endParaRPr>
          </a:p>
        </p:txBody>
      </p:sp>
    </p:spTree>
    <p:extLst>
      <p:ext uri="{BB962C8B-B14F-4D97-AF65-F5344CB8AC3E}">
        <p14:creationId xmlns:p14="http://schemas.microsoft.com/office/powerpoint/2010/main" val="4064055624"/>
      </p:ext>
    </p:extLst>
  </p:cSld>
  <p:clrMapOvr>
    <a:masterClrMapping/>
  </p:clrMapOvr>
  <p:transition>
    <p:fade/>
  </p:transition>
</p:sld>
</file>

<file path=ppt/theme/theme1.xml><?xml version="1.0" encoding="utf-8"?>
<a:theme xmlns:a="http://schemas.openxmlformats.org/drawingml/2006/main" name="5-51015_Microsoft_Ignite_Tour_Template_Ligh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C704CD47-2054-4F77-B371-81C5C61522BB}"/>
    </a:ext>
  </a:extLst>
</a:theme>
</file>

<file path=ppt/theme/theme3.xml><?xml version="1.0" encoding="utf-8"?>
<a:theme xmlns:a="http://schemas.openxmlformats.org/drawingml/2006/main" name="1_5-51015_Microsoft_Ignite_Tour_Template_Ligh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4.xml><?xml version="1.0" encoding="utf-8"?>
<a:theme xmlns:a="http://schemas.openxmlformats.org/drawingml/2006/main" name="1_Dynamics 365">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E425D004C7E6846A8E0EEE39240E12B" ma:contentTypeVersion="2" ma:contentTypeDescription="Create a new document." ma:contentTypeScope="" ma:versionID="fee87ae2bbe1b5e36db5580ed19d35f2">
  <xsd:schema xmlns:xsd="http://www.w3.org/2001/XMLSchema" xmlns:xs="http://www.w3.org/2001/XMLSchema" xmlns:p="http://schemas.microsoft.com/office/2006/metadata/properties" xmlns:ns2="f1348613-f901-4ee0-9ce4-e03f5268cc29" targetNamespace="http://schemas.microsoft.com/office/2006/metadata/properties" ma:root="true" ma:fieldsID="5fa4584cad2a95888fda5c9688feb54e" ns2:_="">
    <xsd:import namespace="f1348613-f901-4ee0-9ce4-e03f5268cc2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348613-f901-4ee0-9ce4-e03f5268cc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7204A9-C00D-40D3-A29A-170E127F26A3}">
  <ds:schemaRefs>
    <ds:schemaRef ds:uri="http://schemas.microsoft.com/office/2006/documentManagement/types"/>
    <ds:schemaRef ds:uri="http://purl.org/dc/dcmitype/"/>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87badcbf-855a-4949-b0c7-112d68ff62fc"/>
    <ds:schemaRef ds:uri="83c07245-1987-447b-a407-05b41d118742"/>
    <ds:schemaRef ds:uri="http://www.w3.org/XML/1998/namespace"/>
  </ds:schemaRefs>
</ds:datastoreItem>
</file>

<file path=customXml/itemProps2.xml><?xml version="1.0" encoding="utf-8"?>
<ds:datastoreItem xmlns:ds="http://schemas.openxmlformats.org/officeDocument/2006/customXml" ds:itemID="{3B77A226-0088-4D29-95C9-DE15AC0F2C9A}"/>
</file>

<file path=customXml/itemProps3.xml><?xml version="1.0" encoding="utf-8"?>
<ds:datastoreItem xmlns:ds="http://schemas.openxmlformats.org/officeDocument/2006/customXml" ds:itemID="{7EF6A099-7352-4831-8B9A-EC0A809627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6519</TotalTime>
  <Words>4385</Words>
  <Application>Microsoft Office PowerPoint</Application>
  <PresentationFormat>On-screen Show (16:9)</PresentationFormat>
  <Paragraphs>414</Paragraphs>
  <Slides>39</Slides>
  <Notes>39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39</vt:i4>
      </vt:variant>
    </vt:vector>
  </HeadingPairs>
  <TitlesOfParts>
    <vt:vector size="53" baseType="lpstr">
      <vt:lpstr>Arial</vt:lpstr>
      <vt:lpstr>Segoe UI</vt:lpstr>
      <vt:lpstr>Calibri Light</vt:lpstr>
      <vt:lpstr>Wingdings</vt:lpstr>
      <vt:lpstr>Segoe UI Semibold</vt:lpstr>
      <vt:lpstr>Calibri</vt:lpstr>
      <vt:lpstr>Segoe UI Semilight</vt:lpstr>
      <vt:lpstr>Segoe UI Light</vt:lpstr>
      <vt:lpstr>Consolas</vt:lpstr>
      <vt:lpstr>5-51015_Microsoft_Ignite_Tour_Template_Light</vt:lpstr>
      <vt:lpstr>5-51015_Microsoft_Ignite_Tour_Template_Dark</vt:lpstr>
      <vt:lpstr>1_5-51015_Microsoft_Ignite_Tour_Template_Light</vt:lpstr>
      <vt:lpstr>1_Dynamics 365</vt:lpstr>
      <vt:lpstr>Office Theme</vt:lpstr>
      <vt:lpstr>PowerPoint Presentation</vt:lpstr>
      <vt:lpstr>Goals for this session.</vt:lpstr>
      <vt:lpstr>But where do you start?</vt:lpstr>
      <vt:lpstr>PowerPoint Presentation</vt:lpstr>
      <vt:lpstr>Why Containers?</vt:lpstr>
      <vt:lpstr>”Shared dependency” problem</vt:lpstr>
      <vt:lpstr>”Shared dependency” problem</vt:lpstr>
      <vt:lpstr>Distribution problem</vt:lpstr>
      <vt:lpstr>How do they work?</vt:lpstr>
      <vt:lpstr>A Little Bit Like a VM, But...</vt:lpstr>
      <vt:lpstr>How do containers work?</vt:lpstr>
      <vt:lpstr>Security considerations</vt:lpstr>
      <vt:lpstr>Windows containers</vt:lpstr>
      <vt:lpstr>Wrap up - What are Containers?</vt:lpstr>
      <vt:lpstr>Demo</vt:lpstr>
      <vt:lpstr>PowerPoint Presentation</vt:lpstr>
      <vt:lpstr>Multi-Stage Builds</vt:lpstr>
      <vt:lpstr>Azure Container Options</vt:lpstr>
      <vt:lpstr>I built a container… What do I need?</vt:lpstr>
      <vt:lpstr>PowerPoint Presentation</vt:lpstr>
      <vt:lpstr>Azure Container Registry &amp;  Azure Container Instances </vt:lpstr>
      <vt:lpstr>Azure Container Registry</vt:lpstr>
      <vt:lpstr>Azure Container Instances</vt:lpstr>
      <vt:lpstr>ACI Permanent Limitations</vt:lpstr>
      <vt:lpstr>Azure Container Instances demo</vt:lpstr>
      <vt:lpstr>But We’re Developers and Operations</vt:lpstr>
      <vt:lpstr>Secrets</vt:lpstr>
      <vt:lpstr>The Problem</vt:lpstr>
      <vt:lpstr>Azure KeyVault</vt:lpstr>
      <vt:lpstr>Create a Keyvault</vt:lpstr>
      <vt:lpstr>Store a Secret</vt:lpstr>
      <vt:lpstr>Read a Secret on the Command Line</vt:lpstr>
      <vt:lpstr>Azure Functions</vt:lpstr>
      <vt:lpstr>Azure Functions Overview</vt:lpstr>
      <vt:lpstr>Timers</vt:lpstr>
      <vt:lpstr>Demo Azure Functions</vt:lpstr>
      <vt:lpstr>Putting it All Together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Irina Kostina</dc:creator>
  <cp:lastModifiedBy>Irina Kostina</cp:lastModifiedBy>
  <cp:revision>148</cp:revision>
  <dcterms:modified xsi:type="dcterms:W3CDTF">2019-12-04T21:29:45Z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0x0101000E425D004C7E6846A8E0EEE39240E12B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buhollan@microsoft.com</vt:lpwstr>
  </property>
  <property fmtid="{D5CDD505-2E9C-101B-9397-08002B2CF9AE}" pid="6" name="MSIP_Label_f42aa342-8706-4288-bd11-ebb85995028c_SetDate">
    <vt:lpwstr>2018-11-28T21:11:54.0737540Z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3584">
    <vt:lpwstr>70</vt:lpwstr>
  </property>
</Properties>
</file>